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80"/>
  </p:notesMasterIdLst>
  <p:sldIdLst>
    <p:sldId id="257" r:id="rId2"/>
    <p:sldId id="328" r:id="rId3"/>
    <p:sldId id="281" r:id="rId4"/>
    <p:sldId id="295" r:id="rId5"/>
    <p:sldId id="287" r:id="rId6"/>
    <p:sldId id="284" r:id="rId7"/>
    <p:sldId id="267" r:id="rId8"/>
    <p:sldId id="308" r:id="rId9"/>
    <p:sldId id="343" r:id="rId10"/>
    <p:sldId id="344" r:id="rId11"/>
    <p:sldId id="309" r:id="rId12"/>
    <p:sldId id="301" r:id="rId13"/>
    <p:sldId id="299" r:id="rId14"/>
    <p:sldId id="322" r:id="rId15"/>
    <p:sldId id="289" r:id="rId16"/>
    <p:sldId id="282" r:id="rId17"/>
    <p:sldId id="314" r:id="rId18"/>
    <p:sldId id="265" r:id="rId19"/>
    <p:sldId id="297" r:id="rId20"/>
    <p:sldId id="346" r:id="rId21"/>
    <p:sldId id="310" r:id="rId22"/>
    <p:sldId id="311" r:id="rId23"/>
    <p:sldId id="298" r:id="rId24"/>
    <p:sldId id="305" r:id="rId25"/>
    <p:sldId id="286" r:id="rId26"/>
    <p:sldId id="329" r:id="rId27"/>
    <p:sldId id="327" r:id="rId28"/>
    <p:sldId id="326" r:id="rId29"/>
    <p:sldId id="296" r:id="rId30"/>
    <p:sldId id="345" r:id="rId31"/>
    <p:sldId id="340" r:id="rId32"/>
    <p:sldId id="315" r:id="rId33"/>
    <p:sldId id="292" r:id="rId34"/>
    <p:sldId id="319" r:id="rId35"/>
    <p:sldId id="341" r:id="rId36"/>
    <p:sldId id="259" r:id="rId37"/>
    <p:sldId id="290" r:id="rId38"/>
    <p:sldId id="260" r:id="rId39"/>
    <p:sldId id="347" r:id="rId40"/>
    <p:sldId id="266" r:id="rId41"/>
    <p:sldId id="264" r:id="rId42"/>
    <p:sldId id="262" r:id="rId43"/>
    <p:sldId id="313" r:id="rId44"/>
    <p:sldId id="291" r:id="rId45"/>
    <p:sldId id="276" r:id="rId46"/>
    <p:sldId id="268" r:id="rId47"/>
    <p:sldId id="318" r:id="rId48"/>
    <p:sldId id="277" r:id="rId49"/>
    <p:sldId id="274" r:id="rId50"/>
    <p:sldId id="294" r:id="rId51"/>
    <p:sldId id="280" r:id="rId52"/>
    <p:sldId id="306" r:id="rId53"/>
    <p:sldId id="304" r:id="rId54"/>
    <p:sldId id="339" r:id="rId55"/>
    <p:sldId id="324" r:id="rId56"/>
    <p:sldId id="293" r:id="rId57"/>
    <p:sldId id="325" r:id="rId58"/>
    <p:sldId id="272" r:id="rId59"/>
    <p:sldId id="273" r:id="rId60"/>
    <p:sldId id="261" r:id="rId61"/>
    <p:sldId id="332" r:id="rId62"/>
    <p:sldId id="333" r:id="rId63"/>
    <p:sldId id="283" r:id="rId64"/>
    <p:sldId id="279" r:id="rId65"/>
    <p:sldId id="335" r:id="rId66"/>
    <p:sldId id="337" r:id="rId67"/>
    <p:sldId id="275" r:id="rId68"/>
    <p:sldId id="302" r:id="rId69"/>
    <p:sldId id="303" r:id="rId70"/>
    <p:sldId id="270" r:id="rId71"/>
    <p:sldId id="263" r:id="rId72"/>
    <p:sldId id="269" r:id="rId73"/>
    <p:sldId id="271" r:id="rId74"/>
    <p:sldId id="334" r:id="rId75"/>
    <p:sldId id="285" r:id="rId76"/>
    <p:sldId id="342" r:id="rId77"/>
    <p:sldId id="323" r:id="rId78"/>
    <p:sldId id="320" r:id="rId7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006600"/>
    <a:srgbClr val="EB8C57"/>
    <a:srgbClr val="1CD682"/>
    <a:srgbClr val="CC0099"/>
    <a:srgbClr val="FFFFCC"/>
    <a:srgbClr val="FFC91D"/>
    <a:srgbClr val="EFFF9F"/>
    <a:srgbClr val="FFCC00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 varScale="1">
        <p:scale>
          <a:sx n="71" d="100"/>
          <a:sy n="71" d="100"/>
        </p:scale>
        <p:origin x="-11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007FD29-35B1-4E0C-809D-CCFA7EFF5711}" type="datetimeFigureOut">
              <a:rPr lang="ar-SA" smtClean="0"/>
              <a:pPr/>
              <a:t>13/03/1432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D7DC3A7-7079-41DB-B1AB-4E43378D8356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CB1740-5FF3-4FC0-979C-2C2B4ED5133F}" type="slidenum">
              <a:rPr lang="ar-SA"/>
              <a:pPr/>
              <a:t>54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190A-3624-4374-B66F-916B7D19B6B9}" type="datetimeFigureOut">
              <a:rPr lang="ar-SA" smtClean="0"/>
              <a:pPr/>
              <a:t>13/03/1432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2139-B1B3-47FF-B401-47516F6C2C2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190A-3624-4374-B66F-916B7D19B6B9}" type="datetimeFigureOut">
              <a:rPr lang="ar-SA" smtClean="0"/>
              <a:pPr/>
              <a:t>13/03/1432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2139-B1B3-47FF-B401-47516F6C2C2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190A-3624-4374-B66F-916B7D19B6B9}" type="datetimeFigureOut">
              <a:rPr lang="ar-SA" smtClean="0"/>
              <a:pPr/>
              <a:t>13/03/1432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2139-B1B3-47FF-B401-47516F6C2C2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190A-3624-4374-B66F-916B7D19B6B9}" type="datetimeFigureOut">
              <a:rPr lang="ar-SA" smtClean="0"/>
              <a:pPr/>
              <a:t>13/03/1432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2139-B1B3-47FF-B401-47516F6C2C2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190A-3624-4374-B66F-916B7D19B6B9}" type="datetimeFigureOut">
              <a:rPr lang="ar-SA" smtClean="0"/>
              <a:pPr/>
              <a:t>13/03/1432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2139-B1B3-47FF-B401-47516F6C2C2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190A-3624-4374-B66F-916B7D19B6B9}" type="datetimeFigureOut">
              <a:rPr lang="ar-SA" smtClean="0"/>
              <a:pPr/>
              <a:t>13/03/1432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2139-B1B3-47FF-B401-47516F6C2C2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190A-3624-4374-B66F-916B7D19B6B9}" type="datetimeFigureOut">
              <a:rPr lang="ar-SA" smtClean="0"/>
              <a:pPr/>
              <a:t>13/03/1432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2139-B1B3-47FF-B401-47516F6C2C2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190A-3624-4374-B66F-916B7D19B6B9}" type="datetimeFigureOut">
              <a:rPr lang="ar-SA" smtClean="0"/>
              <a:pPr/>
              <a:t>13/03/1432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2139-B1B3-47FF-B401-47516F6C2C2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190A-3624-4374-B66F-916B7D19B6B9}" type="datetimeFigureOut">
              <a:rPr lang="ar-SA" smtClean="0"/>
              <a:pPr/>
              <a:t>13/03/1432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2139-B1B3-47FF-B401-47516F6C2C2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190A-3624-4374-B66F-916B7D19B6B9}" type="datetimeFigureOut">
              <a:rPr lang="ar-SA" smtClean="0"/>
              <a:pPr/>
              <a:t>13/03/1432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2139-B1B3-47FF-B401-47516F6C2C2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190A-3624-4374-B66F-916B7D19B6B9}" type="datetimeFigureOut">
              <a:rPr lang="ar-SA" smtClean="0"/>
              <a:pPr/>
              <a:t>13/03/1432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2139-B1B3-47FF-B401-47516F6C2C2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3190A-3624-4374-B66F-916B7D19B6B9}" type="datetimeFigureOut">
              <a:rPr lang="ar-SA" smtClean="0"/>
              <a:pPr/>
              <a:t>13/03/1432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2139-B1B3-47FF-B401-47516F6C2C2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about_speak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5992"/>
            <a:ext cx="1935708" cy="2000240"/>
          </a:xfrm>
          <a:prstGeom prst="rect">
            <a:avLst/>
          </a:prstGeom>
        </p:spPr>
      </p:pic>
      <p:pic>
        <p:nvPicPr>
          <p:cNvPr id="10" name="صورة 9" descr="about_speak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20" y="2357430"/>
            <a:ext cx="1714480" cy="188040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785919" y="2841965"/>
            <a:ext cx="5857916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101600">
              <a:schemeClr val="bg1">
                <a:lumMod val="50000"/>
                <a:alpha val="6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مفاتيح الإلقاء الناجح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2214546" y="4786322"/>
            <a:ext cx="4929223" cy="10772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إعداد وتدريب:</a:t>
            </a:r>
          </a:p>
          <a:p>
            <a:pPr algn="ctr"/>
            <a:r>
              <a:rPr lang="ar-SA" sz="3200" b="1" cap="none" spc="0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أ.هناء </a:t>
            </a:r>
            <a:r>
              <a:rPr lang="ar-SA" sz="3200" b="1" cap="none" spc="0" dirty="0" err="1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عبدالعزيزالصنيع</a:t>
            </a:r>
            <a:endParaRPr lang="ar-SA" sz="3200" b="1" cap="none" spc="0" dirty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صورة 12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" y="4786322"/>
            <a:ext cx="1428760" cy="2006037"/>
          </a:xfrm>
          <a:prstGeom prst="rect">
            <a:avLst/>
          </a:prstGeom>
        </p:spPr>
      </p:pic>
      <p:pic>
        <p:nvPicPr>
          <p:cNvPr id="21" name="صورة 20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4786322"/>
            <a:ext cx="1428760" cy="2006037"/>
          </a:xfrm>
          <a:prstGeom prst="rect">
            <a:avLst/>
          </a:prstGeom>
        </p:spPr>
      </p:pic>
      <p:pic>
        <p:nvPicPr>
          <p:cNvPr id="15" name="Picture 2" descr="http://alrassxp.com/forum/uploaded/7521_118027574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357166"/>
            <a:ext cx="7072362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5small_12257235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1" y="0"/>
            <a:ext cx="4882279" cy="657227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428096" y="1"/>
            <a:ext cx="5430183" cy="76636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أنواع المقدمات:</a:t>
            </a:r>
            <a:endParaRPr lang="ar-SA" sz="4800" b="1" cap="none" spc="0" dirty="0" smtClean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48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آية ، حديث ، </a:t>
            </a:r>
            <a:r>
              <a:rPr lang="ar-SA" sz="4800" b="1" cap="none" spc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شعر</a:t>
            </a:r>
          </a:p>
          <a:p>
            <a:pPr algn="ctr"/>
            <a:r>
              <a:rPr lang="ar-SA" sz="48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خبرجديد</a:t>
            </a:r>
            <a:endParaRPr lang="ar-SA" sz="4800" b="1" dirty="0" smtClean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48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ar-SA" sz="4800" b="1" cap="none" spc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مفاجأة</a:t>
            </a:r>
          </a:p>
          <a:p>
            <a:pPr algn="ctr"/>
            <a:r>
              <a:rPr lang="ar-SA" sz="48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قصة </a:t>
            </a:r>
          </a:p>
          <a:p>
            <a:pPr algn="ctr"/>
            <a:r>
              <a:rPr lang="ar-SA" sz="4800" b="1" cap="none" spc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إحصائية</a:t>
            </a:r>
          </a:p>
          <a:p>
            <a:pPr algn="ctr"/>
            <a:r>
              <a:rPr lang="ar-SA" sz="48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موقف مؤلم</a:t>
            </a:r>
          </a:p>
          <a:p>
            <a:pPr algn="ctr"/>
            <a:r>
              <a:rPr lang="ar-SA" sz="48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ar-SA" sz="4800" b="1" cap="none" spc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موقف مضحك</a:t>
            </a:r>
          </a:p>
          <a:p>
            <a:pPr algn="ctr"/>
            <a:r>
              <a:rPr lang="ar-SA" sz="48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حدث ، سؤال</a:t>
            </a:r>
          </a:p>
          <a:p>
            <a:pPr algn="ctr"/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صورة 3" descr="9-5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52"/>
            <a:ext cx="1643074" cy="1643074"/>
          </a:xfrm>
          <a:prstGeom prst="rect">
            <a:avLst/>
          </a:prstGeom>
        </p:spPr>
      </p:pic>
      <p:pic>
        <p:nvPicPr>
          <p:cNvPr id="5" name="صورة 4" descr="9-5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4926"/>
            <a:ext cx="1643074" cy="1643074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هع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338"/>
            <a:ext cx="9144000" cy="707233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85786" y="5943600"/>
            <a:ext cx="7929618" cy="7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9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785927"/>
            <a:ext cx="8643998" cy="507207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428604"/>
            <a:ext cx="9143999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انتبهي لانفعالات الجمهور</a:t>
            </a:r>
            <a:endParaRPr lang="ar-SA" sz="6600" b="1" cap="none" spc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000892" y="6500834"/>
            <a:ext cx="1857388" cy="357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/>
          <p:cNvSpPr/>
          <p:nvPr/>
        </p:nvSpPr>
        <p:spPr>
          <a:xfrm>
            <a:off x="4071934" y="4857760"/>
            <a:ext cx="1428760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6715140" y="3143248"/>
            <a:ext cx="1857388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6715140" y="4857760"/>
            <a:ext cx="1857388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3500430" y="3143248"/>
            <a:ext cx="1857388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 flipV="1">
            <a:off x="3643306" y="6500834"/>
            <a:ext cx="1857388" cy="142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500034" y="4857760"/>
            <a:ext cx="1857388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571472" y="3143248"/>
            <a:ext cx="1857388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/>
          <p:cNvSpPr/>
          <p:nvPr/>
        </p:nvSpPr>
        <p:spPr>
          <a:xfrm>
            <a:off x="928662" y="6500834"/>
            <a:ext cx="1428760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eye-of-the-univer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214290"/>
            <a:ext cx="4429156" cy="257176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مستطيل 2"/>
          <p:cNvSpPr/>
          <p:nvPr/>
        </p:nvSpPr>
        <p:spPr>
          <a:xfrm>
            <a:off x="1" y="2967335"/>
            <a:ext cx="9144000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ar-SA" sz="5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التواصل البصري</a:t>
            </a:r>
          </a:p>
          <a:p>
            <a:pPr algn="ctr">
              <a:buFont typeface="Arial" pitchFamily="34" charset="0"/>
              <a:buChar char="•"/>
            </a:pPr>
            <a:r>
              <a:rPr lang="ar-SA" sz="5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توزيع النظرات وعدم التحديق</a:t>
            </a:r>
          </a:p>
          <a:p>
            <a:pPr algn="ctr">
              <a:buFont typeface="Arial" pitchFamily="34" charset="0"/>
              <a:buChar char="•"/>
            </a:pPr>
            <a:r>
              <a:rPr lang="ar-SA" sz="5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تشتت النظر</a:t>
            </a:r>
          </a:p>
          <a:p>
            <a:pPr algn="ctr"/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3.makcdn.com/userFiles/w/a/waleed30/images/nos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619501" cy="685800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3214678" y="428604"/>
            <a:ext cx="5929323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u="sng" cap="none" spc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تعلمي فن إخراج الهواء من الجوف</a:t>
            </a:r>
          </a:p>
          <a:p>
            <a:pPr algn="ctr"/>
            <a:endParaRPr lang="ar-SA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40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*إخراجه أثناء النطق بالكلمة يعطيها قوة وحرقة</a:t>
            </a:r>
          </a:p>
          <a:p>
            <a:pPr algn="ctr"/>
            <a:r>
              <a:rPr lang="ar-SA" sz="4000" b="1" cap="none" spc="0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*إخراجه قبل النطق بالكلمة يشد السامع لما هو آت</a:t>
            </a:r>
          </a:p>
          <a:p>
            <a:pPr algn="ctr"/>
            <a:r>
              <a:rPr lang="ar-SA" sz="40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*إخراجه بعد النطق بالكلمة يشعر السامع بمدى التأثر </a:t>
            </a:r>
            <a:r>
              <a:rPr lang="ar-SA" sz="4000" b="1" dirty="0" err="1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بها</a:t>
            </a:r>
            <a:endParaRPr lang="ar-SA" sz="4000" b="1" dirty="0" smtClean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4000" b="1" cap="none" spc="0" dirty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small_12352964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3" y="0"/>
            <a:ext cx="9429783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-1" y="1428736"/>
            <a:ext cx="914400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 </a:t>
            </a:r>
            <a:r>
              <a:rPr lang="ar-SA" sz="5400" b="1" dirty="0" err="1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لاتتحدثي</a:t>
            </a:r>
            <a:r>
              <a:rPr lang="ar-SA" sz="5400" b="1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بسرعة </a:t>
            </a:r>
            <a:r>
              <a:rPr lang="ar-SA" sz="5400" b="1" dirty="0" err="1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ولاببطء</a:t>
            </a:r>
            <a:r>
              <a:rPr lang="ar-SA" sz="5400" b="1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كوني معتدلة</a:t>
            </a:r>
          </a:p>
          <a:p>
            <a:pPr algn="ctr"/>
            <a:endParaRPr lang="ar-SA" sz="5400" b="1" cap="none" spc="0" dirty="0" smtClean="0">
              <a:ln w="1905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5400" b="1" cap="none" spc="0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 تلاعبي بنبرات صوتك</a:t>
            </a:r>
          </a:p>
          <a:p>
            <a:pPr algn="ctr"/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تدرب أمام مرآة طويلة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214942" y="285728"/>
            <a:ext cx="3357586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تدربي على الإلقاء </a:t>
            </a:r>
          </a:p>
          <a:p>
            <a:pPr algn="ctr"/>
            <a:r>
              <a:rPr lang="ar-SA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أمام مرآة </a:t>
            </a:r>
            <a:endParaRPr lang="ar-SA" sz="8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طويلة</a:t>
            </a:r>
            <a:endParaRPr lang="ar-SA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Worksh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29124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357686" y="-24"/>
            <a:ext cx="4786314" cy="68634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4400" b="1" cap="none" spc="0" dirty="0" smtClean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4400" b="1" cap="none" spc="0" dirty="0" smtClean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4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*احضري لأ</a:t>
            </a:r>
            <a:r>
              <a:rPr lang="ar-SA" sz="4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شخ</a:t>
            </a:r>
            <a:r>
              <a:rPr lang="ar-SA" sz="4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اص مبدعين في الإلقاء</a:t>
            </a:r>
          </a:p>
          <a:p>
            <a:pPr algn="ctr"/>
            <a:endParaRPr lang="ar-SA" sz="4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4400" b="1" cap="none" spc="0" dirty="0" smtClean="0">
                <a:ln w="1905"/>
                <a:solidFill>
                  <a:srgbClr val="00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*اطلبي من أصحاب الخبرة مشاهدتك </a:t>
            </a:r>
          </a:p>
          <a:p>
            <a:pPr algn="ctr"/>
            <a:r>
              <a:rPr lang="ar-SA" sz="4400" b="1" dirty="0" smtClean="0">
                <a:ln w="1905"/>
                <a:solidFill>
                  <a:srgbClr val="00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ثم تقييمك</a:t>
            </a:r>
          </a:p>
          <a:p>
            <a:pPr algn="ctr"/>
            <a:endParaRPr lang="ar-SA" sz="4400" b="1" cap="none" spc="0" dirty="0" smtClean="0">
              <a:ln w="1905"/>
              <a:solidFill>
                <a:srgbClr val="00CC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4400" b="1" dirty="0" smtClean="0">
              <a:ln w="1905"/>
              <a:solidFill>
                <a:srgbClr val="00CC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صورة 3" descr="جد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578" y="0"/>
            <a:ext cx="1214422" cy="121442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arrow_succ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29313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000760" y="714357"/>
            <a:ext cx="314324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حددي</a:t>
            </a:r>
            <a:r>
              <a:rPr lang="ar-SA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ar-SA" sz="72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هدفك</a:t>
            </a:r>
          </a:p>
          <a:p>
            <a:pPr algn="ctr"/>
            <a:r>
              <a:rPr lang="ar-SA" sz="72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ar-SA" sz="72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من </a:t>
            </a:r>
            <a:r>
              <a:rPr lang="ar-SA" sz="72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الموضوع</a:t>
            </a:r>
            <a:endParaRPr lang="ar-SA" sz="72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49small_12425642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1"/>
            <a:ext cx="9144000" cy="68018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4400" b="1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6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*حضري ضعف ما ستقولين.</a:t>
            </a:r>
          </a:p>
          <a:p>
            <a:pPr algn="ctr"/>
            <a:endParaRPr lang="ar-SA" sz="60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60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*قسمي الوقت على جميع البنود.</a:t>
            </a:r>
          </a:p>
          <a:p>
            <a:pPr algn="ctr"/>
            <a:endParaRPr lang="ar-SA" sz="6000" b="1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6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*أعط للحلول العملية الوقت الكافي.</a:t>
            </a:r>
          </a:p>
          <a:p>
            <a:pPr algn="ctr"/>
            <a:endParaRPr lang="ar-SA" sz="4400" b="1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48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 descr="http://i37.tinypic.com/107v1jc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3732" name="AutoShape 4" descr="http://i37.tinypic.com/107v1jc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3734" name="AutoShape 6" descr="http://i37.tinypic.com/107v1jc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3736" name="AutoShape 8" descr="http://i37.tinypic.com/107v1jc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3738" name="AutoShape 10" descr="http://i37.tinypic.com/107v1jc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" name="صورة 7" descr="ححححححححححححححح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571480"/>
            <a:ext cx="8015382" cy="5929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green-flow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20" y="5132082"/>
            <a:ext cx="1714512" cy="1725942"/>
          </a:xfrm>
          <a:prstGeom prst="rect">
            <a:avLst/>
          </a:prstGeom>
        </p:spPr>
      </p:pic>
      <p:pic>
        <p:nvPicPr>
          <p:cNvPr id="3" name="صورة 2" descr="green-flow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0"/>
            <a:ext cx="2285984" cy="2301224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" y="857232"/>
            <a:ext cx="6715139" cy="923330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تحدثي بعفوية ولا تتكلفي</a:t>
            </a:r>
            <a:endParaRPr lang="ar-SA" sz="54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57158" y="3246310"/>
            <a:ext cx="8429684" cy="1754326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تحدثي في مواضيع تحبينها</a:t>
            </a:r>
          </a:p>
          <a:p>
            <a:pPr algn="ctr"/>
            <a:r>
              <a:rPr lang="ar-SA" sz="54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لا مواضيع لا ترغبين التحدث عنها</a:t>
            </a:r>
            <a:endParaRPr lang="ar-SA" sz="54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صورة 5" descr="green-flow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94" y="5143512"/>
            <a:ext cx="1714512" cy="1725942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yao1y0px7z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ثلث متساوي الساقين 2"/>
          <p:cNvSpPr/>
          <p:nvPr/>
        </p:nvSpPr>
        <p:spPr>
          <a:xfrm rot="16200000">
            <a:off x="-35721" y="5179235"/>
            <a:ext cx="1714488" cy="1643042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6kpgj0gy4c9fb078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" y="0"/>
            <a:ext cx="8877026" cy="69249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مواصفات الملقي المميز</a:t>
            </a:r>
          </a:p>
          <a:p>
            <a:pPr algn="ctr">
              <a:buFont typeface="Arial" pitchFamily="34" charset="0"/>
              <a:buChar char="•"/>
            </a:pPr>
            <a:r>
              <a:rPr lang="ar-SA" sz="4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العلم</a:t>
            </a:r>
          </a:p>
          <a:p>
            <a:pPr algn="ctr">
              <a:buFont typeface="Arial" pitchFamily="34" charset="0"/>
              <a:buChar char="•"/>
            </a:pPr>
            <a:r>
              <a:rPr lang="ar-SA" sz="4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الخبرة</a:t>
            </a:r>
          </a:p>
          <a:p>
            <a:pPr algn="ctr">
              <a:buFont typeface="Arial" pitchFamily="34" charset="0"/>
              <a:buChar char="•"/>
            </a:pPr>
            <a:r>
              <a:rPr lang="ar-SA" sz="4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المهارة اللغوية</a:t>
            </a:r>
          </a:p>
          <a:p>
            <a:pPr algn="ctr">
              <a:buFont typeface="Arial" pitchFamily="34" charset="0"/>
              <a:buChar char="•"/>
            </a:pPr>
            <a:r>
              <a:rPr lang="ar-SA" sz="4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يحمل رسالة مهمة</a:t>
            </a:r>
          </a:p>
          <a:p>
            <a:pPr algn="ctr">
              <a:buFont typeface="Arial" pitchFamily="34" charset="0"/>
              <a:buChar char="•"/>
            </a:pPr>
            <a:r>
              <a:rPr lang="ar-SA" sz="4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الصدق</a:t>
            </a:r>
          </a:p>
          <a:p>
            <a:pPr algn="ctr">
              <a:buFont typeface="Arial" pitchFamily="34" charset="0"/>
              <a:buChar char="•"/>
            </a:pPr>
            <a:r>
              <a:rPr lang="ar-SA" sz="4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مراعاة حال السامعين</a:t>
            </a:r>
          </a:p>
          <a:p>
            <a:pPr algn="ctr">
              <a:buFont typeface="Arial" pitchFamily="34" charset="0"/>
              <a:buChar char="•"/>
            </a:pPr>
            <a:r>
              <a:rPr lang="ar-SA" sz="4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الحديث دون تفاخر</a:t>
            </a:r>
          </a:p>
          <a:p>
            <a:pPr algn="ctr"/>
            <a:endParaRPr lang="ar-SA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2258.imgcach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290"/>
            <a:ext cx="2908963" cy="435771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571481"/>
            <a:ext cx="11144296" cy="68018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احذري </a:t>
            </a:r>
            <a:r>
              <a:rPr lang="ar-SA" sz="4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أثناء الإلقاء من:</a:t>
            </a:r>
          </a:p>
          <a:p>
            <a:pPr algn="ctr"/>
            <a:endParaRPr lang="ar-SA" sz="48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1- </a:t>
            </a:r>
            <a:r>
              <a:rPr lang="ar-SA" sz="44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كثرة الالتفات والأحاديث الجانبية</a:t>
            </a:r>
          </a:p>
          <a:p>
            <a:pPr algn="ctr"/>
            <a:endParaRPr lang="ar-SA" sz="4400" b="1" dirty="0" smtClean="0">
              <a:ln w="1905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44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ar-SA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2-</a:t>
            </a:r>
            <a:r>
              <a:rPr lang="ar-SA" sz="44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العبث: بالشعر،بالقلم، باليد، بالورقة</a:t>
            </a:r>
          </a:p>
          <a:p>
            <a:pPr algn="ctr"/>
            <a:endParaRPr lang="ar-SA" sz="4400" b="1" dirty="0" smtClean="0">
              <a:ln w="1905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3-</a:t>
            </a:r>
            <a:r>
              <a:rPr lang="ar-SA" sz="44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المتلازمة اللفظية</a:t>
            </a:r>
          </a:p>
          <a:p>
            <a:pPr algn="ctr"/>
            <a:r>
              <a:rPr lang="ar-SA" sz="44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ar-SA" sz="36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يعني ، مثلا ، </a:t>
            </a:r>
            <a:r>
              <a:rPr lang="ar-SA" sz="3600" b="1" dirty="0" err="1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آآآ</a:t>
            </a:r>
            <a:r>
              <a:rPr lang="ar-SA" sz="36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، </a:t>
            </a:r>
            <a:r>
              <a:rPr lang="ar-SA" sz="3600" b="1" dirty="0" err="1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اممم</a:t>
            </a:r>
            <a:r>
              <a:rPr lang="ar-SA" sz="36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، سبحان الله </a:t>
            </a:r>
            <a:r>
              <a:rPr lang="ar-SA" sz="44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</a:p>
          <a:p>
            <a:pPr algn="ctr"/>
            <a:endParaRPr lang="ar-SA" sz="3600" b="1" dirty="0" smtClean="0">
              <a:ln w="1905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-142900"/>
            <a:ext cx="1905000" cy="1905000"/>
          </a:xfrm>
          <a:prstGeom prst="rect">
            <a:avLst/>
          </a:prstGeom>
        </p:spPr>
      </p:pic>
      <p:pic>
        <p:nvPicPr>
          <p:cNvPr id="3" name="صورة 2" descr="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338"/>
            <a:ext cx="1905000" cy="1905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0" y="2143116"/>
            <a:ext cx="9144001" cy="30469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ar-SA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احذري من:</a:t>
            </a:r>
          </a:p>
          <a:p>
            <a:pPr algn="ctr"/>
            <a:r>
              <a:rPr lang="ar-S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الكذب</a:t>
            </a:r>
          </a:p>
          <a:p>
            <a:pPr algn="ctr"/>
            <a:r>
              <a:rPr lang="ar-S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التعميم</a:t>
            </a:r>
          </a:p>
          <a:p>
            <a:pPr algn="ctr"/>
            <a:r>
              <a:rPr lang="ar-S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لا تكوني مشدودة أو منفعلة</a:t>
            </a:r>
          </a:p>
        </p:txBody>
      </p:sp>
      <p:pic>
        <p:nvPicPr>
          <p:cNvPr id="5" name="صورة 4" descr="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6" y="-190512"/>
            <a:ext cx="1905000" cy="1905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small_12352964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71472" y="2428868"/>
            <a:ext cx="278608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التثاؤب</a:t>
            </a:r>
          </a:p>
          <a:p>
            <a:pPr algn="ctr"/>
            <a:r>
              <a:rPr lang="ar-SA" sz="5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</a:t>
            </a:r>
          </a:p>
          <a:p>
            <a:pPr algn="ctr"/>
            <a:r>
              <a:rPr lang="ar-SA" sz="54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التجشؤ</a:t>
            </a:r>
            <a:endParaRPr lang="ar-SA" sz="5400" b="1" cap="none" spc="0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071801" y="1428736"/>
            <a:ext cx="2357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الاستطراد</a:t>
            </a:r>
            <a:endParaRPr lang="ar-SA" sz="5400" b="1" cap="none" spc="0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500826" y="2967335"/>
            <a:ext cx="20717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الاجتزاء</a:t>
            </a:r>
            <a:endParaRPr lang="ar-SA" sz="5400" b="1" cap="none" spc="0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oia.gov.sa/News/PublishingImages/statistic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3071810"/>
            <a:ext cx="5572163" cy="5429288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0" y="714356"/>
            <a:ext cx="9144000" cy="2123658"/>
          </a:xfrm>
          <a:prstGeom prst="rect">
            <a:avLst/>
          </a:prstGeom>
          <a:solidFill>
            <a:srgbClr val="92D05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ar-SA" sz="4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لا تعتمدي على </a:t>
            </a:r>
            <a:r>
              <a:rPr lang="ar-SA" sz="4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إحصاءات قديمة أو </a:t>
            </a:r>
            <a:r>
              <a:rPr lang="ar-SA" sz="4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غير دقيقة</a:t>
            </a:r>
          </a:p>
          <a:p>
            <a:pPr algn="ctr">
              <a:buFont typeface="Arial" pitchFamily="34" charset="0"/>
              <a:buChar char="•"/>
            </a:pPr>
            <a:endParaRPr lang="ar-SA" sz="44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Font typeface="Arial" pitchFamily="34" charset="0"/>
              <a:buChar char="•"/>
            </a:pPr>
            <a:r>
              <a:rPr lang="ar-SA" sz="4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لا تغرقي جمهورك بالإحصاءات</a:t>
            </a:r>
            <a:endParaRPr lang="ar-SA" sz="44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3514724" y="5286388"/>
            <a:ext cx="1414466" cy="785818"/>
          </a:xfrm>
          <a:prstGeom prst="ellipse">
            <a:avLst/>
          </a:prstGeom>
          <a:solidFill>
            <a:srgbClr val="1CD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0705311723091_dsc6218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28670" y="-1357332"/>
            <a:ext cx="6858001" cy="9572661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57159" y="2103302"/>
            <a:ext cx="8072494" cy="2308324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cap="none" spc="0" dirty="0" smtClean="0">
                <a:ln w="1905"/>
                <a:solidFill>
                  <a:srgbClr val="FFCC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في خطب المناسبات</a:t>
            </a:r>
          </a:p>
          <a:p>
            <a:pPr algn="ctr"/>
            <a:r>
              <a:rPr lang="ar-SA" sz="7200" b="1" cap="none" spc="0" dirty="0" smtClean="0">
                <a:ln w="1905"/>
                <a:solidFill>
                  <a:srgbClr val="FFCC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تحدثي </a:t>
            </a:r>
            <a:r>
              <a:rPr lang="ar-SA" sz="7200" b="1" dirty="0" smtClean="0">
                <a:ln w="1905"/>
                <a:solidFill>
                  <a:srgbClr val="FFCC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دقائق فقط</a:t>
            </a:r>
            <a:endParaRPr lang="ar-SA" sz="7200" b="1" cap="none" spc="0" dirty="0">
              <a:ln w="1905"/>
              <a:solidFill>
                <a:srgbClr val="FFCC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ارتباك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71868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571868" y="0"/>
            <a:ext cx="5572132" cy="7478970"/>
          </a:xfrm>
          <a:prstGeom prst="rect">
            <a:avLst/>
          </a:prstGeom>
          <a:solidFill>
            <a:srgbClr val="EFFF9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4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ar-S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* لا تكرري ما قالته المحاضرات</a:t>
            </a:r>
          </a:p>
          <a:p>
            <a:pPr algn="ctr"/>
            <a:r>
              <a:rPr lang="ar-S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قبلك </a:t>
            </a:r>
            <a:r>
              <a:rPr lang="ar-S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بل مري عليه سريعا</a:t>
            </a:r>
          </a:p>
          <a:p>
            <a:pPr algn="ctr"/>
            <a:endParaRPr lang="ar-SA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ar-S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* اختصري المقدمة</a:t>
            </a:r>
          </a:p>
          <a:p>
            <a:pPr algn="ctr"/>
            <a:endParaRPr lang="ar-SA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ar-S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*رتبي المعلومات حسب الأهمية</a:t>
            </a:r>
          </a:p>
          <a:p>
            <a:pPr algn="ctr"/>
            <a:endParaRPr lang="ar-SA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ar-S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*اربطي كل حديثك بالموضوع</a:t>
            </a:r>
          </a:p>
          <a:p>
            <a:pPr algn="ctr"/>
            <a:r>
              <a:rPr lang="ar-S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الرئيسي</a:t>
            </a:r>
          </a:p>
          <a:p>
            <a:pPr algn="ctr"/>
            <a:endParaRPr lang="ar-SA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ar-SA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0small_12259796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7"/>
            <a:ext cx="8501122" cy="628654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85721" y="1071546"/>
            <a:ext cx="857256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تدربي بدون استخدام</a:t>
            </a:r>
          </a:p>
          <a:p>
            <a:pPr algn="ctr"/>
            <a:r>
              <a:rPr lang="ar-SA" sz="5400" b="1" cap="none" spc="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أوراق</a:t>
            </a:r>
          </a:p>
          <a:p>
            <a:pPr algn="ctr"/>
            <a:r>
              <a:rPr lang="ar-SA" sz="54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لتتمكني من معرفة نقاط </a:t>
            </a:r>
          </a:p>
          <a:p>
            <a:pPr algn="ctr"/>
            <a:r>
              <a:rPr lang="ar-SA" sz="54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ضعفك</a:t>
            </a:r>
            <a:endParaRPr lang="ar-SA" sz="5400" b="1" cap="none" spc="0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صورة 3" descr="جد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57290" cy="135729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000364" y="928670"/>
            <a:ext cx="3071834" cy="4572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7681390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072858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زززززززززززززززززززززززززز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267511"/>
            <a:ext cx="7715304" cy="644227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 rot="21074608">
            <a:off x="4143371" y="1428736"/>
            <a:ext cx="392894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لا تستخدمي</a:t>
            </a:r>
          </a:p>
          <a:p>
            <a:pPr algn="ctr"/>
            <a:r>
              <a:rPr lang="ar-SA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البطاقات</a:t>
            </a:r>
            <a:endParaRPr lang="ar-SA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65.55.40.87/att/GetInline.aspx?messageid=d91ecd93-e51c-11df-8459-00237de3f160&amp;attindex=0&amp;cp=-1&amp;attdepth=0&amp;imgsrc=cid%3a1.1627826765%40web110003.mail.gq1.yahoo.com&amp;hm__login=hana_s3&amp;hm__domain=hotmail.com&amp;ip=10.12.148.8&amp;d=d6733&amp;mf=0&amp;hm__ts=Mon%2c%2001%20Nov%202010%2008%3a50%3a01%20GMT&amp;st=hana_s3&amp;hm__ha=01_138de7e8cefdd278498e68ffe8be323cb4893abf44cd3b44f674d58db5b45621&amp;oneredir=1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028" name="AutoShape 4" descr="http://65.55.40.87/att/GetInline.aspx?messageid=d91ecd93-e51c-11df-8459-00237de3f160&amp;attindex=0&amp;cp=-1&amp;attdepth=0&amp;imgsrc=cid%3a1.1627826765%40web110003.mail.gq1.yahoo.com&amp;hm__login=hana_s3&amp;hm__domain=hotmail.com&amp;ip=10.12.148.8&amp;d=d6733&amp;mf=0&amp;hm__ts=Mon%2c%2001%20Nov%202010%2008%3a50%3a01%20GMT&amp;st=hana_s3&amp;hm__ha=01_138de7e8cefdd278498e68ffe8be323cb4893abf44cd3b44f674d58db5b45621&amp;oneredir=1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5" name="صورة 4" descr="dialog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696" y="3303967"/>
            <a:ext cx="7715304" cy="355403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" y="2643182"/>
            <a:ext cx="9144000" cy="13573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تدربي على مجموعة صغيرة</a:t>
            </a:r>
          </a:p>
          <a:p>
            <a:pPr algn="ctr"/>
            <a:r>
              <a:rPr lang="ar-SA" sz="5400" b="1" cap="none" spc="0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من الناس حتى تشعري</a:t>
            </a:r>
          </a:p>
          <a:p>
            <a:pPr algn="ctr"/>
            <a:r>
              <a:rPr lang="ar-SA" sz="5400" b="1" cap="none" spc="0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بالتمكن والراحة</a:t>
            </a:r>
            <a:endParaRPr lang="ar-SA" sz="5400" b="1" cap="none" spc="0" dirty="0">
              <a:ln w="1905"/>
              <a:solidFill>
                <a:srgbClr val="CC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صورة 6" descr="dialog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1429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0000038121_20070301141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15074" cy="68580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6286512" y="297019"/>
            <a:ext cx="2857488" cy="5724644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الإلقاء</a:t>
            </a:r>
          </a:p>
          <a:p>
            <a:pPr algn="ctr"/>
            <a:r>
              <a:rPr lang="ar-SA" sz="6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 الاسترخاء</a:t>
            </a:r>
          </a:p>
          <a:p>
            <a:pPr algn="ctr"/>
            <a:r>
              <a:rPr lang="ar-SA" sz="60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مع </a:t>
            </a:r>
          </a:p>
          <a:p>
            <a:pPr algn="ctr"/>
            <a:r>
              <a:rPr lang="ar-SA" sz="60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أعلى شلال</a:t>
            </a:r>
          </a:p>
          <a:p>
            <a:pPr algn="ctr"/>
            <a:r>
              <a:rPr lang="ar-SA" sz="60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في العالم</a:t>
            </a:r>
            <a:endParaRPr lang="ar-SA" sz="60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مثلث متساوي الساقين 5"/>
          <p:cNvSpPr/>
          <p:nvPr/>
        </p:nvSpPr>
        <p:spPr>
          <a:xfrm rot="16200000">
            <a:off x="8477935" y="6252531"/>
            <a:ext cx="703546" cy="485772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26small_12053436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1298116"/>
            <a:ext cx="7286644" cy="5559883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" y="428604"/>
            <a:ext cx="9143999" cy="75713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u="sng" cap="none" spc="0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من عوامل النجاح في الإلقاء</a:t>
            </a:r>
            <a:r>
              <a:rPr lang="ar-SA" sz="5400" b="1" cap="none" spc="0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endParaRPr lang="ar-SA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5400" b="1" cap="none" spc="0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السمات الشخصية</a:t>
            </a:r>
          </a:p>
          <a:p>
            <a:pPr algn="ctr"/>
            <a:endParaRPr lang="ar-SA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5400" b="1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الخبرة والتجربة</a:t>
            </a:r>
          </a:p>
          <a:p>
            <a:pPr algn="ctr"/>
            <a:endParaRPr lang="ar-SA" sz="5400" b="1" dirty="0" smtClean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5400" b="1" cap="none" spc="0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التمكن من المادة العلمية</a:t>
            </a:r>
          </a:p>
          <a:p>
            <a:pPr algn="ctr"/>
            <a:endParaRPr lang="ar-SA" sz="5400" b="1" cap="none" spc="0" dirty="0" smtClean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5400" b="1" cap="none" spc="0" dirty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صورة 3" descr="226small_12053436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-1" y="-1"/>
            <a:ext cx="1591593" cy="1214423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People%20matri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714488"/>
            <a:ext cx="6715172" cy="514351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603104"/>
            <a:ext cx="9144000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النزول إلى الساحة ومعرفة</a:t>
            </a:r>
          </a:p>
          <a:p>
            <a:pPr algn="ctr"/>
            <a:r>
              <a:rPr lang="ar-SA" sz="5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احتياجات الناس</a:t>
            </a: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143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3359842"/>
            <a:ext cx="6786610" cy="349815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571480"/>
            <a:ext cx="917358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التبسيط أشعري جمهورك</a:t>
            </a:r>
          </a:p>
          <a:p>
            <a:pPr algn="ctr"/>
            <a:r>
              <a:rPr lang="ar-SA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أنهم قادرون</a:t>
            </a:r>
            <a:endParaRPr lang="ar-SA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AO9YB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290"/>
            <a:ext cx="2071702" cy="2599044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0" y="0"/>
            <a:ext cx="9144000" cy="84023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54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*تعرفي على مفاتيح</a:t>
            </a:r>
          </a:p>
          <a:p>
            <a:pPr algn="ctr"/>
            <a:r>
              <a:rPr lang="ar-SA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قلوب الناس</a:t>
            </a:r>
          </a:p>
          <a:p>
            <a:pPr algn="ctr"/>
            <a:endParaRPr lang="ar-SA" sz="54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54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*تحدثي بلغة بسيطة </a:t>
            </a:r>
          </a:p>
          <a:p>
            <a:pPr algn="ctr"/>
            <a:r>
              <a:rPr lang="ar-SA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وواضحة مفعمة بالود</a:t>
            </a:r>
          </a:p>
          <a:p>
            <a:pPr algn="ctr"/>
            <a:endParaRPr lang="ar-SA" sz="54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54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5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صورة 4" descr="CAO9YB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480"/>
            <a:ext cx="2071702" cy="2599044"/>
          </a:xfrm>
          <a:prstGeom prst="rect">
            <a:avLst/>
          </a:prstGeom>
        </p:spPr>
      </p:pic>
      <p:pic>
        <p:nvPicPr>
          <p:cNvPr id="7" name="صورة 6" descr="CAO9YB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52" y="-500090"/>
            <a:ext cx="714348" cy="828680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642910" y="571480"/>
            <a:ext cx="914400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 descr="www_4photos_net_11403317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4000504"/>
            <a:ext cx="2071702" cy="32147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2small_12425593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 flipV="1">
            <a:off x="1" y="-1"/>
            <a:ext cx="9144000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6000" b="1" cap="none" spc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Font typeface="Arial" pitchFamily="34" charset="0"/>
              <a:buChar char="•"/>
            </a:pPr>
            <a:endParaRPr lang="ar-SA" sz="6000" b="1" cap="none" spc="0" dirty="0" smtClean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60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6000" b="1" cap="none" spc="0" dirty="0" smtClean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6000" b="1" cap="none" spc="0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0" y="0"/>
            <a:ext cx="9144000" cy="63709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6000" b="1" cap="none" spc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ar-SA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</a:rPr>
              <a:t>استخدمي القصص  </a:t>
            </a:r>
            <a:r>
              <a:rPr lang="ar-SA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</a:rPr>
              <a:t>واسرديها بطريقة تمثيلية</a:t>
            </a:r>
            <a:endParaRPr lang="ar-SA" sz="9600" b="1" cap="none" spc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1"/>
              </a:solidFill>
            </a:endParaRPr>
          </a:p>
          <a:p>
            <a:pPr algn="ctr"/>
            <a:r>
              <a:rPr lang="ar-SA" sz="6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</a:p>
        </p:txBody>
      </p:sp>
      <p:pic>
        <p:nvPicPr>
          <p:cNvPr id="5" name="صورة 4" descr="جد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" y="0"/>
            <a:ext cx="1143008" cy="1143008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استماع الجيدطريق الإلقاء الجيد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0"/>
            <a:ext cx="3110982" cy="41797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929190" y="142852"/>
            <a:ext cx="3500462" cy="6555641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الاستماع الجيد </a:t>
            </a:r>
          </a:p>
          <a:p>
            <a:pPr algn="ctr"/>
            <a:r>
              <a:rPr lang="ar-SA" sz="60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طريق الإلقاء الجيد</a:t>
            </a:r>
          </a:p>
          <a:p>
            <a:pPr algn="ctr"/>
            <a:r>
              <a:rPr lang="ar-SA" sz="6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استمعي لنفسك</a:t>
            </a:r>
          </a:p>
          <a:p>
            <a:pPr algn="ctr"/>
            <a:r>
              <a:rPr lang="ar-SA" sz="60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ولغيرك</a:t>
            </a:r>
            <a:endParaRPr lang="ar-SA" sz="60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1506" name="Picture 2" descr="http://4.bp.blogspot.com/_awe5gf_UKVA/SaLxpWP-lrI/AAAAAAAABTA/O5HCCR38fro/s400/cassette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0504"/>
            <a:ext cx="3810001" cy="26955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BRD0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3429001"/>
            <a:ext cx="2524140" cy="3357586"/>
          </a:xfrm>
          <a:prstGeom prst="rect">
            <a:avLst/>
          </a:prstGeom>
          <a:ln>
            <a:noFill/>
          </a:ln>
        </p:spPr>
      </p:pic>
      <p:pic>
        <p:nvPicPr>
          <p:cNvPr id="3" name="صورة 2" descr="BRD0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4" y="3500414"/>
            <a:ext cx="2524140" cy="3357586"/>
          </a:xfrm>
          <a:prstGeom prst="rect">
            <a:avLst/>
          </a:prstGeom>
          <a:ln>
            <a:noFill/>
          </a:ln>
        </p:spPr>
      </p:pic>
      <p:pic>
        <p:nvPicPr>
          <p:cNvPr id="4" name="صورة 3" descr="BRD0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60" y="3500414"/>
            <a:ext cx="2524140" cy="3357586"/>
          </a:xfrm>
          <a:prstGeom prst="rect">
            <a:avLst/>
          </a:prstGeom>
          <a:ln>
            <a:noFill/>
          </a:ln>
        </p:spPr>
      </p:pic>
      <p:sp>
        <p:nvSpPr>
          <p:cNvPr id="5" name="مستطيل 4"/>
          <p:cNvSpPr/>
          <p:nvPr/>
        </p:nvSpPr>
        <p:spPr>
          <a:xfrm>
            <a:off x="1" y="1285860"/>
            <a:ext cx="9144000" cy="923330"/>
          </a:xfrm>
          <a:prstGeom prst="rect">
            <a:avLst/>
          </a:prstGeom>
          <a:solidFill>
            <a:srgbClr val="CCCC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ما العمر المناسب لتعلم مهارة الإلقاء؟</a:t>
            </a:r>
            <a:endParaRPr lang="ar-S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مثلث متساوي الساقين 5"/>
          <p:cNvSpPr/>
          <p:nvPr/>
        </p:nvSpPr>
        <p:spPr>
          <a:xfrm rot="16200000">
            <a:off x="8142186" y="5859606"/>
            <a:ext cx="1060704" cy="9144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90small_12053436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/>
          <p:cNvSpPr/>
          <p:nvPr/>
        </p:nvSpPr>
        <p:spPr>
          <a:xfrm rot="1091908">
            <a:off x="1120764" y="3125164"/>
            <a:ext cx="573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</a:t>
            </a:r>
            <a:r>
              <a:rPr lang="ar-SA" sz="96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نطلاقة قوية</a:t>
            </a:r>
            <a:endParaRPr lang="ar-SA" sz="96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خوف من الجمهور لاتنظر إليهم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1"/>
            <a:ext cx="7000892" cy="685799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 rot="5400000" flipV="1">
            <a:off x="-2330079" y="2751315"/>
            <a:ext cx="66437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 </a:t>
            </a:r>
            <a:r>
              <a:rPr lang="ar-SA" sz="9600" b="1" dirty="0" err="1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ل</a:t>
            </a:r>
            <a:r>
              <a:rPr lang="ar-SA" sz="96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خ </a:t>
            </a:r>
            <a:r>
              <a:rPr lang="ar-SA" sz="9600" b="1" dirty="0" err="1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</a:t>
            </a:r>
            <a:r>
              <a:rPr lang="ar-SA" sz="96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ف</a:t>
            </a:r>
            <a:endParaRPr lang="ar-SA" sz="9600" b="1" cap="none" spc="0" dirty="0">
              <a:ln w="1905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مثلث متساوي الساقين 3"/>
          <p:cNvSpPr/>
          <p:nvPr/>
        </p:nvSpPr>
        <p:spPr>
          <a:xfrm rot="16200000">
            <a:off x="8036743" y="5750735"/>
            <a:ext cx="1000132" cy="928694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ث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-3416"/>
            <a:ext cx="6143668" cy="7218630"/>
          </a:xfrm>
          <a:prstGeom prst="rect">
            <a:avLst/>
          </a:prstGeom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508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744"/>
            <a:ext cx="9144000" cy="4286256"/>
          </a:xfrm>
          <a:prstGeom prst="rect">
            <a:avLst/>
          </a:prstGeom>
        </p:spPr>
      </p:pic>
      <p:sp useBgFill="1">
        <p:nvSpPr>
          <p:cNvPr id="3" name="مستطيل 2"/>
          <p:cNvSpPr/>
          <p:nvPr/>
        </p:nvSpPr>
        <p:spPr>
          <a:xfrm>
            <a:off x="0" y="357166"/>
            <a:ext cx="9144000" cy="156966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الثقة بالله ثم</a:t>
            </a:r>
            <a:endParaRPr lang="ar-SA" sz="96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صورة 3" descr="جد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" y="0"/>
            <a:ext cx="1143008" cy="1143008"/>
          </a:xfrm>
          <a:prstGeom prst="rect">
            <a:avLst/>
          </a:prstGeom>
        </p:spPr>
      </p:pic>
      <p:sp>
        <p:nvSpPr>
          <p:cNvPr id="5" name="مثلث متساوي الساقين 4"/>
          <p:cNvSpPr/>
          <p:nvPr/>
        </p:nvSpPr>
        <p:spPr>
          <a:xfrm rot="16200000">
            <a:off x="8318083" y="6112336"/>
            <a:ext cx="794641" cy="71438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73small_12053436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-214338"/>
            <a:ext cx="9144000" cy="803296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6600" b="1" cap="none" spc="0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Font typeface="Arial" pitchFamily="34" charset="0"/>
              <a:buChar char="•"/>
            </a:pPr>
            <a:r>
              <a:rPr lang="ar-SA" sz="66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اعتني </a:t>
            </a:r>
            <a:r>
              <a:rPr lang="ar-SA" sz="6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بمظهرك</a:t>
            </a:r>
          </a:p>
          <a:p>
            <a:pPr algn="ctr">
              <a:buFont typeface="Arial" pitchFamily="34" charset="0"/>
              <a:buChar char="•"/>
            </a:pPr>
            <a:endParaRPr lang="ar-SA" sz="6600" b="1" cap="none" spc="0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6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 تصوري نفسك متحدثة جيدة</a:t>
            </a:r>
          </a:p>
          <a:p>
            <a:pPr algn="ctr"/>
            <a:endParaRPr lang="ar-SA" sz="6600" b="1" cap="none" spc="0" dirty="0" smtClean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66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 اعتقدي أن الجمهور في صفك</a:t>
            </a:r>
          </a:p>
          <a:p>
            <a:pPr algn="ctr"/>
            <a:endParaRPr lang="ar-SA" sz="6000" b="1" cap="none" spc="0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60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82small_12352965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488"/>
            <a:ext cx="914400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ستطيل 5"/>
          <p:cNvSpPr/>
          <p:nvPr/>
        </p:nvSpPr>
        <p:spPr>
          <a:xfrm>
            <a:off x="214282" y="357166"/>
            <a:ext cx="8501122" cy="590931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 لا تقللي من شأنك</a:t>
            </a:r>
          </a:p>
          <a:p>
            <a:pPr algn="ctr"/>
            <a:r>
              <a:rPr lang="ar-SA" sz="60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فتهزي ثقة جمهورك بك</a:t>
            </a:r>
          </a:p>
          <a:p>
            <a:pPr algn="ctr"/>
            <a:endParaRPr lang="ar-SA" sz="6000" b="1" dirty="0" smtClean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6000" b="1" dirty="0" smtClean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6000" b="1" dirty="0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 بيني حجم خبرتك </a:t>
            </a:r>
          </a:p>
          <a:p>
            <a:pPr algn="ctr"/>
            <a:r>
              <a:rPr lang="ar-SA" sz="6000" b="1" dirty="0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في ما تطرحينه</a:t>
            </a:r>
          </a:p>
          <a:p>
            <a:pPr algn="ctr"/>
            <a:endParaRPr lang="ar-SA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اجهاد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744"/>
            <a:ext cx="9144000" cy="428625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57158" y="571480"/>
            <a:ext cx="857256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قبل الإلقاء احذري من</a:t>
            </a:r>
          </a:p>
          <a:p>
            <a:pPr algn="ctr"/>
            <a:r>
              <a:rPr lang="ar-SA" sz="66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الإجهاد - القلق - الأرق</a:t>
            </a:r>
            <a:endParaRPr lang="ar-SA" sz="6600" b="1" cap="none" spc="0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صورة 3" descr="الاجهاد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0041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ت دقات قلبك لن يسمعوه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7365"/>
            <a:ext cx="9173999" cy="4993166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" y="0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دقات قلبك اطمئني لن يسمعها أحد</a:t>
            </a:r>
          </a:p>
          <a:p>
            <a:pPr algn="ctr"/>
            <a:r>
              <a:rPr lang="ar-SA" sz="6000" b="1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فقط تنفسي بعمق</a:t>
            </a:r>
            <a:endParaRPr lang="ar-SA" sz="6000" b="1" cap="none" spc="0" dirty="0">
              <a:ln w="1905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microphones-for-interview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" y="714355"/>
            <a:ext cx="9144000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cap="none" spc="0" dirty="0" smtClean="0">
                <a:ln w="1905"/>
                <a:solidFill>
                  <a:srgbClr val="CC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الرهبة من اللاقطة (الميكرفون)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ن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458"/>
            <a:ext cx="9144000" cy="7180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reiki-handshak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52018">
            <a:off x="-141200" y="225025"/>
            <a:ext cx="3081998" cy="2656785"/>
          </a:xfrm>
          <a:prstGeom prst="rect">
            <a:avLst/>
          </a:prstGeom>
        </p:spPr>
      </p:pic>
      <p:pic>
        <p:nvPicPr>
          <p:cNvPr id="5" name="صورة 4" descr="reiki-handshak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754" y="4000504"/>
            <a:ext cx="3125756" cy="3066452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714349" y="2285992"/>
            <a:ext cx="764386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صافحي بحفاوة من تتقدم لمصافحتك</a:t>
            </a:r>
            <a:endParaRPr lang="ar-SA" sz="80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5small_1225958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4757"/>
            <a:ext cx="9358346" cy="7564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مستطيل 2"/>
          <p:cNvSpPr/>
          <p:nvPr/>
        </p:nvSpPr>
        <p:spPr>
          <a:xfrm>
            <a:off x="1" y="214290"/>
            <a:ext cx="9144000" cy="590931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54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**الإتقان مفتاح التميز**</a:t>
            </a:r>
          </a:p>
          <a:p>
            <a:pPr algn="ctr"/>
            <a:endParaRPr lang="ar-SA" sz="5400" b="1" dirty="0" smtClean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5400" b="1" dirty="0" smtClean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54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قال رسول الله صلى الله عليه وسلم:</a:t>
            </a:r>
          </a:p>
          <a:p>
            <a:pPr algn="ctr"/>
            <a:r>
              <a:rPr lang="ar-SA" sz="5400" b="1" cap="none" spc="0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(إن الله يحب إذا عمل أحدكم عملاً</a:t>
            </a:r>
          </a:p>
          <a:p>
            <a:pPr algn="ctr"/>
            <a:r>
              <a:rPr lang="ar-SA" sz="5400" b="1" cap="none" spc="0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أن يتقنه)</a:t>
            </a:r>
            <a:endParaRPr lang="ar-SA" sz="5400" b="1" cap="none" spc="0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صورة 3" descr="جد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76" y="2071710"/>
            <a:ext cx="1643042" cy="128585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7small_12053436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0115">
            <a:off x="7030157" y="4121783"/>
            <a:ext cx="2308368" cy="216953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285984" y="571480"/>
            <a:ext cx="6572231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رجفة الصوت:</a:t>
            </a:r>
          </a:p>
          <a:p>
            <a:pPr algn="ctr"/>
            <a:r>
              <a:rPr lang="ar-SA" sz="4400" b="1" cap="none" spc="0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اضغطي على بعض الكلمات</a:t>
            </a:r>
          </a:p>
          <a:p>
            <a:pPr algn="ctr"/>
            <a:r>
              <a:rPr lang="ar-SA" sz="4400" b="1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وتكلمي ببطء</a:t>
            </a:r>
          </a:p>
          <a:p>
            <a:pPr algn="ctr"/>
            <a:endParaRPr lang="ar-SA" sz="4400" b="1" cap="none" spc="0" dirty="0" smtClean="0">
              <a:ln w="1905"/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4400" b="1" cap="none" spc="0" dirty="0" smtClean="0">
              <a:ln w="1905"/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44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جفاف الفم: </a:t>
            </a:r>
          </a:p>
          <a:p>
            <a:pPr algn="ctr"/>
            <a:r>
              <a:rPr lang="ar-SA" sz="4400" b="1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*اشربي رشفات من الماء.</a:t>
            </a:r>
          </a:p>
          <a:p>
            <a:pPr algn="ctr"/>
            <a:r>
              <a:rPr lang="ar-SA" sz="4400" b="1" cap="none" spc="0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*استعملي مرطب شفاه.</a:t>
            </a:r>
            <a:endParaRPr lang="ar-SA" sz="4400" b="1" cap="none" spc="0" dirty="0">
              <a:ln w="1905"/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2530" name="Picture 2" descr="http://www.alamuae.com/gallery/data/media/94/1573209-307b05071feaa9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85984" cy="6858000"/>
          </a:xfrm>
          <a:prstGeom prst="rect">
            <a:avLst/>
          </a:prstGeom>
          <a:noFill/>
        </p:spPr>
      </p:pic>
      <p:pic>
        <p:nvPicPr>
          <p:cNvPr id="6" name="Picture 2" descr="http://www.alamuae.com/gallery/data/media/94/1573209-307b05071feaa9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572128" y="-20"/>
            <a:ext cx="285728" cy="6858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برودةاليدين أفركهما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1"/>
            <a:ext cx="3000391" cy="3214709"/>
          </a:xfrm>
          <a:prstGeom prst="rect">
            <a:avLst/>
          </a:prstGeom>
        </p:spPr>
      </p:pic>
      <p:pic>
        <p:nvPicPr>
          <p:cNvPr id="1026" name="Picture 2" descr="http://7awa.roro44.com/magazine/thumbnail/photos/8996-450x450_%D8%B1%D8%B9%D8%B4%D8%A9-%D8%A7%D9%84%D9%8A%D8%AF%D9%8A%D9%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786190"/>
            <a:ext cx="3000396" cy="2857502"/>
          </a:xfrm>
          <a:prstGeom prst="rect">
            <a:avLst/>
          </a:prstGeom>
          <a:noFill/>
        </p:spPr>
      </p:pic>
      <p:sp>
        <p:nvSpPr>
          <p:cNvPr id="4" name="مستطيل 3"/>
          <p:cNvSpPr/>
          <p:nvPr/>
        </p:nvSpPr>
        <p:spPr>
          <a:xfrm>
            <a:off x="3714744" y="1285860"/>
            <a:ext cx="50006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برودة اليدين افركهما</a:t>
            </a:r>
            <a:endParaRPr lang="ar-SA" sz="5400" b="1" cap="none" spc="0" dirty="0">
              <a:ln w="1905"/>
              <a:solidFill>
                <a:schemeClr val="bg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071803" y="4500570"/>
            <a:ext cx="60721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رعشة اليدين أمسك بشيء</a:t>
            </a:r>
            <a:endParaRPr lang="ar-SA" sz="5400" b="1" cap="none" spc="0" dirty="0">
              <a:ln w="1905"/>
              <a:solidFill>
                <a:schemeClr val="bg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حتى النمرمستغرب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5861"/>
            <a:ext cx="9144000" cy="555070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1"/>
            <a:ext cx="9143999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الخوف يصنع المستحيل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خوف يصنع المستحيل دجاجةتطير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040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WordArt 3"/>
          <p:cNvSpPr>
            <a:spLocks noChangeArrowheads="1" noChangeShapeType="1" noTextEdit="1"/>
          </p:cNvSpPr>
          <p:nvPr/>
        </p:nvSpPr>
        <p:spPr bwMode="auto">
          <a:xfrm>
            <a:off x="468313" y="1125538"/>
            <a:ext cx="8280400" cy="43195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C91D"/>
                </a:solidFill>
                <a:cs typeface="PT Bold Heading"/>
              </a:rPr>
              <a:t> </a:t>
            </a:r>
            <a:r>
              <a:rPr lang="ar-SA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PT Bold Heading"/>
              </a:rPr>
              <a:t>الإلـقـاء كالسبـاحـة </a:t>
            </a:r>
          </a:p>
          <a:p>
            <a:pPr algn="ctr"/>
            <a:r>
              <a:rPr lang="ar-SA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PT Bold Heading"/>
              </a:rPr>
              <a:t>لن تجـيـد الإلقـاء إلا بمواجهـة النـاس 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كط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4" y="0"/>
            <a:ext cx="1928794" cy="1714488"/>
          </a:xfrm>
          <a:prstGeom prst="rect">
            <a:avLst/>
          </a:prstGeom>
        </p:spPr>
      </p:pic>
      <p:pic>
        <p:nvPicPr>
          <p:cNvPr id="4" name="صورة 3" descr="كط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5143512"/>
            <a:ext cx="1928794" cy="1714488"/>
          </a:xfrm>
          <a:prstGeom prst="rect">
            <a:avLst/>
          </a:prstGeom>
        </p:spPr>
      </p:pic>
      <p:pic>
        <p:nvPicPr>
          <p:cNvPr id="5" name="صورة 4" descr="كط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2500306"/>
            <a:ext cx="1928794" cy="1714488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000233" y="1"/>
            <a:ext cx="7174952" cy="79714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4800" b="1" cap="none" spc="0" dirty="0" smtClean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6000" b="1" u="sng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عندما تنسق معك جهة ما:</a:t>
            </a:r>
          </a:p>
          <a:p>
            <a:pPr algn="ctr"/>
            <a:endParaRPr lang="ar-SA" sz="4000" b="1" cap="none" spc="0" dirty="0" smtClean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48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*اسأليهم هل أنت المتحدثة الوحيدة.</a:t>
            </a:r>
          </a:p>
          <a:p>
            <a:pPr algn="ctr"/>
            <a:r>
              <a:rPr lang="ar-SA" sz="4800" b="1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*اطلبي معلومات عن الحضور.</a:t>
            </a:r>
          </a:p>
          <a:p>
            <a:pPr algn="ctr"/>
            <a:r>
              <a:rPr lang="ar-SA" sz="48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*اطلبي معلومات عن المكان.</a:t>
            </a:r>
          </a:p>
          <a:p>
            <a:pPr algn="ctr"/>
            <a:r>
              <a:rPr lang="ar-SA" sz="48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*ما أهم مشكلة تواجه الجمهور</a:t>
            </a:r>
          </a:p>
          <a:p>
            <a:pPr algn="ctr"/>
            <a:r>
              <a:rPr lang="ar-SA" sz="4800" b="1" cap="none" spc="0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في هذا الموضوع.</a:t>
            </a:r>
          </a:p>
          <a:p>
            <a:pPr algn="ctr"/>
            <a:endParaRPr lang="ar-SA" sz="3600" b="1" cap="none" spc="0" dirty="0" smtClean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4400" b="1" dirty="0" smtClean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4400" b="1" cap="none" spc="0" dirty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26small_12053436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62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مستطيل 2"/>
          <p:cNvSpPr/>
          <p:nvPr/>
        </p:nvSpPr>
        <p:spPr>
          <a:xfrm>
            <a:off x="5500694" y="934034"/>
            <a:ext cx="32861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8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اكتبي :</a:t>
            </a:r>
            <a:endParaRPr lang="ar-SA" sz="88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" y="942787"/>
            <a:ext cx="44291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8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التاريخ</a:t>
            </a:r>
            <a:r>
              <a:rPr lang="ar-SA" sz="72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ar-SA" sz="7200" b="1" cap="none" spc="0" dirty="0" smtClean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727229" y="4000504"/>
            <a:ext cx="4273927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عنوان </a:t>
            </a:r>
          </a:p>
          <a:p>
            <a:pPr algn="ctr"/>
            <a:r>
              <a:rPr lang="ar-SA" sz="6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المحاضرة والمكان</a:t>
            </a:r>
            <a:endParaRPr lang="ar-SA" sz="60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00034" y="4286256"/>
            <a:ext cx="329609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هاتف المنسقة</a:t>
            </a:r>
            <a:endParaRPr lang="ar-SA" sz="72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عع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12"/>
            <a:ext cx="9144000" cy="564360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  <a:solidFill>
            <a:srgbClr val="FFC91D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تأكدي من عدم حدوث</a:t>
            </a:r>
          </a:p>
          <a:p>
            <a:pPr algn="ctr"/>
            <a:r>
              <a:rPr lang="ar-SA" sz="60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أي تغيير في الموعد!</a:t>
            </a:r>
            <a:endParaRPr lang="ar-SA" sz="6000" b="1" cap="none" spc="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14282" y="6429396"/>
            <a:ext cx="2286016" cy="5000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untitle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7298"/>
            <a:ext cx="9144000" cy="550070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14282" y="285728"/>
            <a:ext cx="864399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</a:t>
            </a:r>
            <a:r>
              <a:rPr lang="ar-SA" sz="4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عرفة نوع القاعة والتجهيزات المتاحة فيها</a:t>
            </a:r>
            <a:endParaRPr lang="ar-SA" sz="48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أشكال القاعات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4small_12352964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مستطيل 3"/>
          <p:cNvSpPr/>
          <p:nvPr/>
        </p:nvSpPr>
        <p:spPr>
          <a:xfrm>
            <a:off x="3214678" y="3214686"/>
            <a:ext cx="335758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الإخلاص</a:t>
            </a:r>
          </a:p>
          <a:p>
            <a:pPr algn="ctr"/>
            <a:r>
              <a:rPr lang="ar-S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سر التوفيق</a:t>
            </a:r>
            <a:endParaRPr lang="ar-SA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786181" y="1928802"/>
            <a:ext cx="207170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إخلاص</a:t>
            </a:r>
            <a:endParaRPr lang="ar-SA" sz="40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786181" y="1000108"/>
            <a:ext cx="20002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إخلاص</a:t>
            </a:r>
            <a:endParaRPr lang="ar-SA" sz="36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ربب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8663491" cy="6474092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714876" y="714356"/>
            <a:ext cx="3857652" cy="304698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الإضاءة</a:t>
            </a:r>
          </a:p>
          <a:p>
            <a:pPr algn="ctr"/>
            <a:r>
              <a:rPr lang="ar-SA" sz="96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الجيدة</a:t>
            </a:r>
            <a:endParaRPr lang="ar-SA" sz="9600" b="1" cap="none" spc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نم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290"/>
            <a:ext cx="3500430" cy="664371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428097" y="928670"/>
            <a:ext cx="5198859" cy="144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القاعة الكبيرة توحي بالفشل</a:t>
            </a:r>
          </a:p>
          <a:p>
            <a:pPr algn="ctr"/>
            <a:r>
              <a:rPr lang="ar-SA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إذا كان عدد الجمهور قليل</a:t>
            </a:r>
            <a:endParaRPr lang="ar-SA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428097" y="3571877"/>
            <a:ext cx="5430183" cy="212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القاعة الصغيرة تسبب ازدحاما وتجعلك تفقدين جزءاً من جمهورك</a:t>
            </a:r>
            <a:endParaRPr lang="ar-SA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شكل بيضاوي 4"/>
          <p:cNvSpPr/>
          <p:nvPr/>
        </p:nvSpPr>
        <p:spPr>
          <a:xfrm rot="16505504">
            <a:off x="975528" y="1939117"/>
            <a:ext cx="631870" cy="3544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/>
          <p:cNvSpPr/>
          <p:nvPr/>
        </p:nvSpPr>
        <p:spPr>
          <a:xfrm rot="16505504">
            <a:off x="2317491" y="3725068"/>
            <a:ext cx="631870" cy="3544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 rot="16505504">
            <a:off x="2817557" y="3653630"/>
            <a:ext cx="631870" cy="3544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 rot="16505504">
            <a:off x="1280124" y="3609748"/>
            <a:ext cx="788506" cy="4229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 rot="16505504">
            <a:off x="1888863" y="3725068"/>
            <a:ext cx="631870" cy="3544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للل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27451"/>
            <a:ext cx="1928826" cy="1594991"/>
          </a:xfrm>
          <a:prstGeom prst="rect">
            <a:avLst/>
          </a:prstGeom>
        </p:spPr>
      </p:pic>
      <p:pic>
        <p:nvPicPr>
          <p:cNvPr id="3" name="صورة 2" descr="ززززز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488"/>
            <a:ext cx="3857620" cy="5143512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428097" y="785794"/>
            <a:ext cx="5501621" cy="56323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5400" b="1" cap="none" spc="0" dirty="0" smtClean="0">
              <a:ln w="1905"/>
              <a:solidFill>
                <a:srgbClr val="CC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6600" b="1" cap="none" spc="0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تأكدي </a:t>
            </a:r>
          </a:p>
          <a:p>
            <a:pPr algn="ctr"/>
            <a:r>
              <a:rPr lang="ar-SA" sz="6600" b="1" cap="none" spc="0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أن مكبر الصوت </a:t>
            </a:r>
          </a:p>
          <a:p>
            <a:pPr algn="ctr"/>
            <a:r>
              <a:rPr lang="ar-SA" sz="6600" b="1" cap="none" spc="0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يعمل بشكل جيد</a:t>
            </a:r>
          </a:p>
          <a:p>
            <a:pPr algn="ctr"/>
            <a:endParaRPr lang="ar-SA" sz="5400" b="1" cap="none" spc="0" dirty="0" smtClean="0">
              <a:ln w="1905"/>
              <a:solidFill>
                <a:srgbClr val="CC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5400" b="1" cap="none" spc="0" dirty="0">
              <a:ln w="1905"/>
              <a:solidFill>
                <a:srgbClr val="CC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تهوية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74902">
            <a:off x="214282" y="3524250"/>
            <a:ext cx="3333750" cy="3333750"/>
          </a:xfrm>
          <a:prstGeom prst="rect">
            <a:avLst/>
          </a:prstGeom>
        </p:spPr>
      </p:pic>
      <p:pic>
        <p:nvPicPr>
          <p:cNvPr id="37892" name="Picture 4" descr="http://toshiba.elarabygroup.com/Catalog/Images/pimg_2008121511398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2857521" cy="2985635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3643306" y="285728"/>
            <a:ext cx="5500694" cy="6186309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6600" b="1" cap="none" spc="0" dirty="0" smtClean="0">
              <a:ln w="1905"/>
              <a:solidFill>
                <a:srgbClr val="92D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6600" b="1" cap="none" spc="0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مكان واسع</a:t>
            </a:r>
            <a:endParaRPr lang="ar-SA" sz="6600" b="1" dirty="0" smtClean="0">
              <a:ln w="1905"/>
              <a:solidFill>
                <a:srgbClr val="92D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6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............</a:t>
            </a:r>
          </a:p>
          <a:p>
            <a:pPr algn="ctr"/>
            <a:r>
              <a:rPr lang="ar-SA" sz="6600" b="1" cap="none" spc="0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تهوية جيدة</a:t>
            </a:r>
          </a:p>
          <a:p>
            <a:pPr algn="ctr"/>
            <a:r>
              <a:rPr lang="ar-SA" sz="6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............</a:t>
            </a:r>
          </a:p>
          <a:p>
            <a:pPr algn="ctr"/>
            <a:r>
              <a:rPr lang="ar-SA" sz="6600" b="1" cap="none" spc="0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التبريد أو التدفئة </a:t>
            </a:r>
            <a:endParaRPr lang="ar-SA" sz="6600" b="1" cap="none" spc="0" dirty="0">
              <a:ln w="1905"/>
              <a:solidFill>
                <a:srgbClr val="92D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quiet-pleas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82" y="0"/>
            <a:ext cx="2771238" cy="2786058"/>
          </a:xfrm>
          <a:prstGeom prst="rect">
            <a:avLst/>
          </a:prstGeom>
        </p:spPr>
      </p:pic>
      <p:pic>
        <p:nvPicPr>
          <p:cNvPr id="8" name="صورة 7" descr="صامت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928934"/>
            <a:ext cx="3214710" cy="3548535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4429124" y="2071678"/>
            <a:ext cx="4286280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حافظي على هدوء المكان</a:t>
            </a:r>
            <a:endParaRPr lang="ar-SA" sz="7200" b="1" cap="none" spc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071670" y="4357694"/>
            <a:ext cx="785818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ط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70" y="285728"/>
            <a:ext cx="4454361" cy="628654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429124" y="0"/>
            <a:ext cx="4714876" cy="74789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4800" b="1" cap="none" spc="0" dirty="0" smtClean="0">
              <a:ln w="1905"/>
              <a:solidFill>
                <a:srgbClr val="CC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4800" b="1" cap="none" spc="0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المتحدث </a:t>
            </a:r>
          </a:p>
          <a:p>
            <a:pPr algn="ctr"/>
            <a:r>
              <a:rPr lang="ar-SA" sz="4800" b="1" cap="none" spc="0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الذي يستخدم </a:t>
            </a:r>
          </a:p>
          <a:p>
            <a:pPr algn="ctr"/>
            <a:r>
              <a:rPr lang="ar-SA" sz="4800" b="1" cap="none" spc="0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الوسائل البصرية المساعدة </a:t>
            </a:r>
            <a:r>
              <a:rPr lang="ar-SA" sz="4800" b="1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ينظر إليه على أنه أفضل</a:t>
            </a:r>
          </a:p>
          <a:p>
            <a:pPr algn="ctr"/>
            <a:r>
              <a:rPr lang="ar-SA" sz="4800" b="1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إعدادا واحترافا وإقناعا </a:t>
            </a:r>
            <a:r>
              <a:rPr lang="ar-SA" sz="4800" b="1" cap="none" spc="0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من غيره</a:t>
            </a:r>
          </a:p>
          <a:p>
            <a:pPr algn="ctr"/>
            <a:endParaRPr lang="ar-SA" sz="4800" b="1" dirty="0" smtClean="0">
              <a:ln w="1905"/>
              <a:solidFill>
                <a:srgbClr val="CC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4800" b="1" cap="none" spc="0" dirty="0">
              <a:ln w="1905"/>
              <a:solidFill>
                <a:srgbClr val="CC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928663" y="924003"/>
            <a:ext cx="2571767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صور</a:t>
            </a:r>
          </a:p>
          <a:p>
            <a:pPr algn="ctr"/>
            <a:r>
              <a:rPr lang="ar-SA" sz="4400" b="1" cap="none" spc="0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فلاش</a:t>
            </a:r>
          </a:p>
          <a:p>
            <a:pPr algn="ctr"/>
            <a:r>
              <a:rPr lang="ar-SA" sz="4400" b="1" dirty="0" err="1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باوربوينت</a:t>
            </a:r>
            <a:endParaRPr lang="ar-SA" sz="4400" b="1" dirty="0" smtClean="0">
              <a:ln w="1905"/>
              <a:solidFill>
                <a:schemeClr val="accent3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4400" b="1" cap="none" spc="0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فيديو</a:t>
            </a:r>
            <a:endParaRPr lang="ar-SA" sz="4400" b="1" cap="none" spc="0" dirty="0">
              <a:ln w="1905"/>
              <a:solidFill>
                <a:srgbClr val="CC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241.imageshack.us/img241/2756/projector1gx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220158" cy="685800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1857356" y="357166"/>
            <a:ext cx="7286645" cy="60939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dirty="0" smtClean="0">
                <a:ln w="1905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فوائد وسائل الإيضاح:</a:t>
            </a:r>
          </a:p>
          <a:p>
            <a:pPr algn="ctr"/>
            <a:endParaRPr lang="ar-SA" sz="5400" b="1" dirty="0" smtClean="0">
              <a:ln w="1905"/>
              <a:solidFill>
                <a:srgbClr val="FFCC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5400" b="1" cap="none" spc="0" dirty="0" smtClean="0">
                <a:ln w="1905"/>
                <a:solidFill>
                  <a:srgbClr val="FF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*تكسر روتين الكلام</a:t>
            </a:r>
          </a:p>
          <a:p>
            <a:pPr algn="ctr"/>
            <a:endParaRPr lang="ar-SA" sz="5400" b="1" cap="none" spc="0" dirty="0" smtClean="0">
              <a:ln w="1905"/>
              <a:solidFill>
                <a:srgbClr val="FFCC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5400" b="1" dirty="0" smtClean="0">
                <a:ln w="1905"/>
                <a:solidFill>
                  <a:srgbClr val="FF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*تركز على المهم</a:t>
            </a:r>
          </a:p>
          <a:p>
            <a:pPr algn="ctr"/>
            <a:endParaRPr lang="ar-SA" sz="5400" b="1" dirty="0" smtClean="0">
              <a:ln w="1905"/>
              <a:solidFill>
                <a:srgbClr val="FFCC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5400" b="1" cap="none" spc="0" dirty="0" smtClean="0">
                <a:ln w="1905"/>
                <a:solidFill>
                  <a:srgbClr val="FF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*تقلل الوقت لشرح فكرة صعبة</a:t>
            </a:r>
            <a:endParaRPr lang="ar-SA" sz="5400" b="1" cap="none" spc="0" dirty="0">
              <a:ln w="1905"/>
              <a:solidFill>
                <a:srgbClr val="FFCC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نجرةة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29190" cy="7429528"/>
          </a:xfrm>
          <a:prstGeom prst="rect">
            <a:avLst/>
          </a:prstGeom>
        </p:spPr>
      </p:pic>
      <p:pic>
        <p:nvPicPr>
          <p:cNvPr id="3" name="صورة 2" descr="يس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70" y="3929066"/>
            <a:ext cx="3500430" cy="2928934"/>
          </a:xfrm>
          <a:prstGeom prst="rect">
            <a:avLst/>
          </a:prstGeom>
        </p:spPr>
      </p:pic>
      <p:pic>
        <p:nvPicPr>
          <p:cNvPr id="4" name="صورة 3" descr="زيت للصوت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325" y="0"/>
            <a:ext cx="3495675" cy="3971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خخ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338"/>
            <a:ext cx="9144000" cy="7429552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0" y="6858000"/>
            <a:ext cx="2214546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0" y="-428652"/>
            <a:ext cx="9144000" cy="15696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ar-SA" sz="6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ابتعدي عن المشروبات الغازية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عدم المبالغة في الطعام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dd91d82d39dd6490eb1872933265285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735809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" y="3000372"/>
            <a:ext cx="542925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فالكلمة</a:t>
            </a:r>
          </a:p>
          <a:p>
            <a:pPr algn="ctr"/>
            <a:r>
              <a:rPr lang="ar-SA" sz="7200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كالرصاصة </a:t>
            </a:r>
          </a:p>
          <a:p>
            <a:pPr algn="ctr"/>
            <a:r>
              <a:rPr lang="ar-SA" sz="72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قد تجرح وقد تقتل</a:t>
            </a:r>
            <a:endParaRPr lang="ar-SA" sz="7200" b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215338" y="6286520"/>
            <a:ext cx="928662" cy="2857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/>
          <p:cNvSpPr/>
          <p:nvPr/>
        </p:nvSpPr>
        <p:spPr>
          <a:xfrm>
            <a:off x="3428096" y="571480"/>
            <a:ext cx="571590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اختاري كلماتك بعناية</a:t>
            </a:r>
            <a:endParaRPr lang="ar-SA" sz="6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g05035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57291">
            <a:off x="670569" y="3745156"/>
            <a:ext cx="2804053" cy="2383445"/>
          </a:xfrm>
          <a:prstGeom prst="rect">
            <a:avLst/>
          </a:prstGeom>
        </p:spPr>
      </p:pic>
      <p:pic>
        <p:nvPicPr>
          <p:cNvPr id="3" name="صورة 2" descr="g05035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170549">
            <a:off x="4429124" y="4071942"/>
            <a:ext cx="3071834" cy="2611059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142976" y="1357298"/>
            <a:ext cx="5286412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cap="none" spc="0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عدم تناول أدوية </a:t>
            </a:r>
          </a:p>
          <a:p>
            <a:pPr algn="ctr"/>
            <a:r>
              <a:rPr lang="ar-SA" sz="7200" b="1" cap="none" spc="0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تسبب النعاس</a:t>
            </a:r>
          </a:p>
        </p:txBody>
      </p:sp>
      <p:pic>
        <p:nvPicPr>
          <p:cNvPr id="5" name="صورة 4" descr="g05035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5215">
            <a:off x="6644336" y="1592974"/>
            <a:ext cx="2233593" cy="2102963"/>
          </a:xfrm>
          <a:prstGeom prst="rect">
            <a:avLst/>
          </a:prstGeom>
        </p:spPr>
      </p:pic>
      <p:pic>
        <p:nvPicPr>
          <p:cNvPr id="6" name="صورة 5" descr="g05035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07665" y="-4107665"/>
            <a:ext cx="928670" cy="9144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8kzm4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0076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000760" y="0"/>
            <a:ext cx="2786082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dirty="0" smtClean="0">
                <a:ln w="1905"/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ارتدي ساعة في معصمك</a:t>
            </a:r>
          </a:p>
          <a:p>
            <a:pPr algn="ctr"/>
            <a:r>
              <a:rPr lang="ar-SA" sz="6000" b="1" dirty="0" smtClean="0">
                <a:ln w="1905"/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وتابعي</a:t>
            </a:r>
          </a:p>
          <a:p>
            <a:pPr algn="ctr"/>
            <a:r>
              <a:rPr lang="ar-SA" sz="6000" b="1" dirty="0" smtClean="0">
                <a:ln w="1905"/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الوقت بخفاء قبل أن يطير</a:t>
            </a: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أقلام ملونة ضدالماء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14356"/>
            <a:ext cx="4572000" cy="5857916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57158" y="428604"/>
            <a:ext cx="4714909" cy="58169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عند التحضير:</a:t>
            </a:r>
          </a:p>
          <a:p>
            <a:pPr algn="ctr"/>
            <a:endParaRPr lang="ar-SA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4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*لا تكتبي بالرصاص</a:t>
            </a:r>
          </a:p>
          <a:p>
            <a:pPr algn="ctr"/>
            <a:endParaRPr lang="ar-SA" sz="4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4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*لوني العناوين الجانبية</a:t>
            </a:r>
          </a:p>
          <a:p>
            <a:pPr algn="ctr"/>
            <a:endParaRPr lang="ar-SA" sz="4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4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*استخدمي قلم ضد الماء</a:t>
            </a:r>
          </a:p>
          <a:p>
            <a:pPr algn="ctr"/>
            <a:endParaRPr lang="ar-SA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7298"/>
            <a:ext cx="9144000" cy="550070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285728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الاستفادة من برامج الحاسب الآلي والانترنت</a:t>
            </a:r>
            <a:endParaRPr lang="ar-SA" sz="4800" b="1" cap="none" spc="0" dirty="0">
              <a:ln w="1905"/>
              <a:solidFill>
                <a:schemeClr val="accent3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بي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084297" y="1002084"/>
            <a:ext cx="327365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المراجع</a:t>
            </a:r>
            <a:endParaRPr lang="ar-SA" sz="96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8small_12352964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-1"/>
            <a:ext cx="1714479" cy="6857999"/>
          </a:xfrm>
          <a:prstGeom prst="rect">
            <a:avLst/>
          </a:prstGeom>
        </p:spPr>
      </p:pic>
      <p:pic>
        <p:nvPicPr>
          <p:cNvPr id="3" name="صورة 2" descr="38small_1235296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9" y="0"/>
            <a:ext cx="1643042" cy="6857999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714480" y="0"/>
            <a:ext cx="5715040" cy="66171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9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الخاتمة</a:t>
            </a:r>
          </a:p>
          <a:p>
            <a:pPr algn="ctr"/>
            <a:r>
              <a:rPr lang="ar-SA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،،،،،،،</a:t>
            </a:r>
          </a:p>
          <a:p>
            <a:pPr algn="ctr"/>
            <a:r>
              <a:rPr lang="ar-SA" sz="96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كيف تختمين؟</a:t>
            </a:r>
          </a:p>
          <a:p>
            <a:pPr algn="ctr"/>
            <a:endParaRPr lang="ar-SA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;;;;;;;;;;;;;;;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975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" y="0"/>
            <a:ext cx="91440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(كيف تختمين؟)</a:t>
            </a:r>
          </a:p>
          <a:p>
            <a:pPr algn="ctr"/>
            <a:r>
              <a:rPr lang="ar-SA" sz="6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 </a:t>
            </a:r>
            <a:r>
              <a:rPr lang="ar-SA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لخصي ما قلتِ.</a:t>
            </a:r>
          </a:p>
          <a:p>
            <a:pPr algn="ctr"/>
            <a:r>
              <a:rPr lang="ar-SA" sz="6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 </a:t>
            </a:r>
            <a:r>
              <a:rPr lang="ar-SA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استشهاد مثير.</a:t>
            </a:r>
          </a:p>
          <a:p>
            <a:pPr algn="ctr"/>
            <a:r>
              <a:rPr lang="ar-SA" sz="6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 </a:t>
            </a:r>
            <a:r>
              <a:rPr lang="ar-SA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سؤال مفتوح ولا تجيبي عليه.</a:t>
            </a:r>
          </a:p>
          <a:p>
            <a:pPr algn="ctr"/>
            <a:r>
              <a:rPr lang="ar-SA" sz="6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 </a:t>
            </a:r>
            <a:r>
              <a:rPr lang="ar-SA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مفاجأة.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غ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-142900"/>
            <a:ext cx="3429024" cy="3567125"/>
          </a:xfrm>
          <a:prstGeom prst="rect">
            <a:avLst/>
          </a:prstGeom>
          <a:effectLst/>
        </p:spPr>
      </p:pic>
      <p:sp>
        <p:nvSpPr>
          <p:cNvPr id="4" name="مستطيل 3"/>
          <p:cNvSpPr/>
          <p:nvPr/>
        </p:nvSpPr>
        <p:spPr>
          <a:xfrm>
            <a:off x="3786182" y="428604"/>
            <a:ext cx="4643470" cy="6004181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عندما تصبحين عملاقة </a:t>
            </a:r>
          </a:p>
          <a:p>
            <a:pPr algn="ctr"/>
            <a:r>
              <a:rPr lang="ar-S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في مجال</a:t>
            </a:r>
          </a:p>
          <a:p>
            <a:pPr algn="ctr"/>
            <a:r>
              <a:rPr lang="ar-S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الإلقاء مدي يدك لمساعدة </a:t>
            </a:r>
            <a:r>
              <a:rPr lang="ar-S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المبتدئات وقدمي لهن مفاتيح الإلقاء الناجح</a:t>
            </a:r>
            <a:endParaRPr lang="ar-S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صورة 4" descr="18key_353x470_5011_iraqiiikey_353x470_350x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6124"/>
            <a:ext cx="3286116" cy="3571876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لا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86512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714876" y="857232"/>
            <a:ext cx="4429124" cy="563231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cap="none" spc="0" dirty="0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أسعدني</a:t>
            </a:r>
          </a:p>
          <a:p>
            <a:pPr algn="ctr"/>
            <a:r>
              <a:rPr lang="ar-SA" sz="7200" b="1" cap="none" spc="0" dirty="0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تبادل</a:t>
            </a:r>
          </a:p>
          <a:p>
            <a:pPr algn="ctr"/>
            <a:r>
              <a:rPr lang="ar-SA" sz="7200" b="1" cap="none" spc="0" dirty="0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الخبرات معك،</a:t>
            </a:r>
          </a:p>
          <a:p>
            <a:pPr algn="ctr"/>
            <a:r>
              <a:rPr lang="ar-SA" sz="7200" b="1" cap="none" spc="0" dirty="0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لا تنسي</a:t>
            </a:r>
            <a:r>
              <a:rPr lang="ar-SA" sz="7200" b="1" dirty="0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تعبئة </a:t>
            </a:r>
            <a:r>
              <a:rPr lang="ar-SA" sz="7200" b="1" dirty="0" err="1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الاستبانة</a:t>
            </a:r>
            <a:endParaRPr lang="ar-SA" sz="7200" b="1" cap="none" spc="0" dirty="0">
              <a:ln w="1905"/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f-928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4" y="0"/>
            <a:ext cx="4714876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0"/>
            <a:ext cx="4429124" cy="720197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6600" b="1" cap="none" spc="0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66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أبواب النجاح مفتوحة أمامك</a:t>
            </a:r>
          </a:p>
          <a:p>
            <a:pPr algn="ctr"/>
            <a:r>
              <a:rPr lang="ar-SA" sz="6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ولكن اصعدي بحكمة حتى</a:t>
            </a:r>
          </a:p>
          <a:p>
            <a:pPr algn="ctr"/>
            <a:r>
              <a:rPr lang="ar-SA" sz="6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لا تقعي</a:t>
            </a:r>
            <a:endParaRPr lang="ar-SA" sz="66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ar-SA" sz="66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5small_12401453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" y="2857496"/>
            <a:ext cx="9143999" cy="3672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ar-SA" sz="9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المقدمة</a:t>
            </a:r>
            <a:r>
              <a:rPr lang="ar-SA" sz="96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r>
              <a:rPr lang="ar-SA" sz="6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ar-SA" sz="6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هي الإقلاع بالجمهور</a:t>
            </a:r>
          </a:p>
          <a:p>
            <a:pPr algn="ctr"/>
            <a:r>
              <a:rPr lang="ar-SA" sz="66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وهي أهم ما في رحلة الإلقاء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حركة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5529</TotalTime>
  <Words>760</Words>
  <Application>Microsoft Office PowerPoint</Application>
  <PresentationFormat>عرض على الشاشة (3:4)‏</PresentationFormat>
  <Paragraphs>266</Paragraphs>
  <Slides>78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78</vt:i4>
      </vt:variant>
    </vt:vector>
  </HeadingPairs>
  <TitlesOfParts>
    <vt:vector size="79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  <vt:lpstr>الشريحة 66</vt:lpstr>
      <vt:lpstr>الشريحة 67</vt:lpstr>
      <vt:lpstr>الشريحة 68</vt:lpstr>
      <vt:lpstr>الشريحة 69</vt:lpstr>
      <vt:lpstr>الشريحة 70</vt:lpstr>
      <vt:lpstr>الشريحة 71</vt:lpstr>
      <vt:lpstr>الشريحة 72</vt:lpstr>
      <vt:lpstr>الشريحة 73</vt:lpstr>
      <vt:lpstr>الشريحة 74</vt:lpstr>
      <vt:lpstr>الشريحة 75</vt:lpstr>
      <vt:lpstr>الشريحة 76</vt:lpstr>
      <vt:lpstr>الشريحة 77</vt:lpstr>
      <vt:lpstr>الشريحة 78</vt:lpstr>
    </vt:vector>
  </TitlesOfParts>
  <Company>BEST FORUM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www.arabswell.com</dc:creator>
  <cp:lastModifiedBy>www.arabswell.com</cp:lastModifiedBy>
  <cp:revision>147</cp:revision>
  <dcterms:created xsi:type="dcterms:W3CDTF">2010-09-06T01:44:28Z</dcterms:created>
  <dcterms:modified xsi:type="dcterms:W3CDTF">2011-02-16T19:03:48Z</dcterms:modified>
</cp:coreProperties>
</file>