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78" r:id="rId2"/>
    <p:sldId id="260" r:id="rId3"/>
    <p:sldId id="262" r:id="rId4"/>
    <p:sldId id="258" r:id="rId5"/>
    <p:sldId id="263" r:id="rId6"/>
    <p:sldId id="264" r:id="rId7"/>
    <p:sldId id="265" r:id="rId8"/>
    <p:sldId id="266" r:id="rId9"/>
    <p:sldId id="267" r:id="rId10"/>
    <p:sldId id="268" r:id="rId11"/>
    <p:sldId id="269" r:id="rId12"/>
    <p:sldId id="270" r:id="rId13"/>
    <p:sldId id="272" r:id="rId14"/>
    <p:sldId id="273" r:id="rId15"/>
    <p:sldId id="274" r:id="rId16"/>
    <p:sldId id="275" r:id="rId17"/>
    <p:sldId id="276" r:id="rId18"/>
    <p:sldId id="277"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84380" autoAdjust="0"/>
    <p:restoredTop sz="94660" autoAdjust="0"/>
  </p:normalViewPr>
  <p:slideViewPr>
    <p:cSldViewPr>
      <p:cViewPr varScale="1">
        <p:scale>
          <a:sx n="63" d="100"/>
          <a:sy n="63" d="100"/>
        </p:scale>
        <p:origin x="-13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6B43D4E-000F-4DA1-B2B1-ADE32D784146}" type="datetimeFigureOut">
              <a:rPr lang="ar-SA" smtClean="0"/>
              <a:pPr/>
              <a:t>12/05/1431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3BF42C1-9DFC-4FD4-9A91-70EDEA7FBB1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58A9343-7824-4387-A02C-0A356A41CAD9}" type="datetimeFigureOut">
              <a:rPr lang="ar-SA" smtClean="0"/>
              <a:pPr/>
              <a:t>12/05/1431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0666818-E2AF-4F7A-976E-9760F78031C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4000" r="-14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58A9343-7824-4387-A02C-0A356A41CAD9}" type="datetimeFigureOut">
              <a:rPr lang="ar-SA" smtClean="0"/>
              <a:pPr/>
              <a:t>12/05/1431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0666818-E2AF-4F7A-976E-9760F78031CC}"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dirty="0" smtClean="0"/>
              <a:t/>
            </a:r>
            <a:br>
              <a:rPr lang="ar-SA" dirty="0" smtClean="0"/>
            </a:br>
            <a:r>
              <a:rPr lang="ar-SA" sz="7300" dirty="0" smtClean="0">
                <a:solidFill>
                  <a:srgbClr val="FF0000"/>
                </a:solidFill>
              </a:rPr>
              <a:t>تقدم</a:t>
            </a:r>
            <a:endParaRPr lang="ar-SA" sz="7300" dirty="0">
              <a:solidFill>
                <a:srgbClr val="FF0000"/>
              </a:solidFill>
            </a:endParaRPr>
          </a:p>
        </p:txBody>
      </p:sp>
    </p:spTree>
  </p:cSld>
  <p:clrMapOvr>
    <a:masterClrMapping/>
  </p:clrMapOvr>
  <p:transition advTm="3406">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lstStyle/>
          <a:p>
            <a:r>
              <a:rPr lang="ar-SA"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أشجار الجنة :</a:t>
            </a:r>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وجميعها سيقانها من الذهب وأوراقها من الزمرد الأخضر والجوهر وقد ذكر منها</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ar-SA" dirty="0"/>
          </a:p>
        </p:txBody>
      </p:sp>
    </p:spTree>
  </p:cSld>
  <p:clrMapOvr>
    <a:masterClrMapping/>
  </p:clrMapOvr>
  <p:transition advTm="7187">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97568"/>
          </a:xfrm>
        </p:spPr>
        <p:txBody>
          <a:bodyPr>
            <a:normAutofit/>
          </a:bodyPr>
          <a:lstStyle/>
          <a:p>
            <a:r>
              <a:rPr lang="ar-SA" sz="3200" b="0" i="1" u="sng" spc="-3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  شجرة طوبى </a:t>
            </a:r>
            <a:r>
              <a:rPr lang="ar-SA" sz="3200" b="0" i="1" u="sng" spc="-3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ar-SA" sz="3200" b="0" i="1" u="sng" spc="-3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3200" b="0" i="1" spc="-300" dirty="0" smtClean="0"/>
              <a:t/>
            </a:r>
            <a:br>
              <a:rPr lang="ar-SA" sz="3200" b="0" i="1" spc="-300" dirty="0" smtClean="0"/>
            </a:br>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وسلم أنها تشبه شجرة </a:t>
            </a:r>
            <a:r>
              <a:rPr lang="ar-SA"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الجوز</a:t>
            </a:r>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وهى بالغة العظم في حجمها وتتفتق ثمارها عن ثياب أهل الجنة في كل ثمرة سبعين ثوبا ألوانا ألوان من السندس (الحرير الرقيق ) والإستبرق ( الحرير السميك ) لم ير مثلها أهل الدنيا ينال منها المؤمن ما يشاء وعندها يجتمع أهل الجنة فيتذكرون لهو الدنيا ( اللعب والطرب والفنون)  فيبعث الله ريحا من الجنة تحرك تلك الشجرة بك</a:t>
            </a:r>
            <a:r>
              <a:rPr lang="ar-SA" sz="32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SA" sz="32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قال عنها رسول الله صلى الله عليه </a:t>
            </a:r>
            <a:r>
              <a:rPr lang="ar-SA"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ل</a:t>
            </a:r>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لهو كان في </a:t>
            </a:r>
            <a:r>
              <a:rPr lang="ar-SA"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a:t>
            </a:r>
            <a:endParaRPr lang="ar-SA" sz="3200" dirty="0"/>
          </a:p>
        </p:txBody>
      </p:sp>
    </p:spTree>
  </p:cSld>
  <p:clrMapOvr>
    <a:masterClrMapping/>
  </p:clrMapOvr>
  <p:transition advTm="13969">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Autofit/>
          </a:bodyPr>
          <a:lstStyle/>
          <a:p>
            <a:r>
              <a:rPr lang="ar-DZ"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ar-SA" sz="28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ar-SA" sz="2800" b="1" u="sng"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سدرة</a:t>
            </a:r>
            <a:r>
              <a:rPr lang="ar-SA" sz="28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المنتهى</a:t>
            </a:r>
            <a:r>
              <a:rPr lang="en-US" sz="28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وهى شجرة عظيمة تحت عرش الرحمن ويخرج من أصلها أربعة أنهار ويغشاها نور الله والعديد من الملائكة وهى مقام سيدنا إبراهيم عليه السلام ومعه أطفال المؤمنين الذين ماتوا وهم صغار يرعاهم كأب لهم جميعا وأوراقها تحمل علم الخلائق وما لا يعلمه إلا الله سبحانه وتعالى وفى الجنة أشجار من جميع ألوان الفواكه المعروفة في الدنيا ليس منها إلا الأسماء أما الجوهر فهو ما لا يعلمه إلا الله </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وب</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شر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الذ</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ين</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آمنوا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ع</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ملوا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الص</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حات</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أن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ل</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هم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ج</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ات</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ت</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جرى من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ت</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حته</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الأ</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نهار كل</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ما رزقوا منه</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 من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ث</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مرة رزقا قالوا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ه</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ذا الذي رزقنا من قبل وأتوا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به</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مت</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ش</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ابها</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البقرة-25</a:t>
            </a:r>
            <a:b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وقد ذكر من ثمار الجنة  التين - العنب - الرمان</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الطلح ( الموز ) والبلح ( النخيل )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السدر</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النبق)  وجميع ما خلق الله تبارك وتعالى لأهل الدنيا من ثمار</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b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ar-SA" sz="2800" dirty="0"/>
          </a:p>
        </p:txBody>
      </p:sp>
    </p:spTree>
  </p:cSld>
  <p:clrMapOvr>
    <a:masterClrMapping/>
  </p:clrMapOvr>
  <p:transition advTm="6250">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285728"/>
            <a:ext cx="8229600" cy="5726130"/>
          </a:xfrm>
        </p:spPr>
        <p:txBody>
          <a:bodyPr>
            <a:normAutofit/>
          </a:bodyPr>
          <a:lstStyle/>
          <a:p>
            <a:r>
              <a:rPr lang="ar-SA" sz="3100" b="1" u="sng" spc="200" dirty="0" smtClean="0">
                <a:ln w="29210">
                  <a:solidFill>
                    <a:schemeClr val="accent3">
                      <a:tint val="10000"/>
                    </a:schemeClr>
                  </a:solidFill>
                </a:ln>
                <a:solidFill>
                  <a:schemeClr val="accent3">
                    <a:satMod val="200000"/>
                    <a:alpha val="50000"/>
                  </a:schemeClr>
                </a:solidFill>
                <a:effectLst>
                  <a:outerShdw blurRad="50800" dist="50800" dir="5400000" algn="ctr" rotWithShape="0">
                    <a:srgbClr val="000000">
                      <a:alpha val="57000"/>
                    </a:srgbClr>
                  </a:outerShdw>
                </a:effectLst>
              </a:rPr>
              <a:t>صفة أهل الجنة</a:t>
            </a:r>
            <a:r>
              <a:rPr lang="en-US" sz="3100" b="1" spc="200" dirty="0" smtClean="0">
                <a:ln w="29210">
                  <a:solidFill>
                    <a:schemeClr val="accent3">
                      <a:tint val="10000"/>
                    </a:schemeClr>
                  </a:solidFill>
                </a:ln>
                <a:solidFill>
                  <a:schemeClr val="accent3">
                    <a:satMod val="200000"/>
                    <a:alpha val="50000"/>
                  </a:schemeClr>
                </a:solidFill>
                <a:effectLst>
                  <a:outerShdw blurRad="50800" dist="50800" dir="5400000" algn="ctr" rotWithShape="0">
                    <a:srgbClr val="000000">
                      <a:alpha val="57000"/>
                    </a:srgbClr>
                  </a:outerShdw>
                </a:effectLst>
              </a:rPr>
              <a:t> :</a:t>
            </a:r>
            <a:r>
              <a:rPr lang="ar-SA" sz="3100" b="1" dirty="0" smtClean="0">
                <a:ln w="18000">
                  <a:solidFill>
                    <a:schemeClr val="accent2">
                      <a:satMod val="140000"/>
                    </a:schemeClr>
                  </a:solidFill>
                  <a:prstDash val="solid"/>
                  <a:miter lim="800000"/>
                </a:ln>
                <a:noFill/>
                <a:effectLst>
                  <a:outerShdw blurRad="50800" dist="50800" dir="5400000" algn="ctr" rotWithShape="0">
                    <a:srgbClr val="000000">
                      <a:alpha val="57000"/>
                    </a:srgbClr>
                  </a:outerShdw>
                </a:effectLst>
              </a:rPr>
              <a:t/>
            </a:r>
            <a:br>
              <a:rPr lang="ar-SA" sz="3100" b="1" dirty="0" smtClean="0">
                <a:ln w="18000">
                  <a:solidFill>
                    <a:schemeClr val="accent2">
                      <a:satMod val="140000"/>
                    </a:schemeClr>
                  </a:solidFill>
                  <a:prstDash val="solid"/>
                  <a:miter lim="800000"/>
                </a:ln>
                <a:noFill/>
                <a:effectLst>
                  <a:outerShdw blurRad="50800" dist="50800" dir="5400000" algn="ctr" rotWithShape="0">
                    <a:srgbClr val="000000">
                      <a:alpha val="57000"/>
                    </a:srgbClr>
                  </a:outerShdw>
                </a:effectLst>
              </a:rPr>
            </a:br>
            <a:r>
              <a:rPr lang="ar-SA" sz="3100" b="1" dirty="0" smtClean="0">
                <a:ln w="18000">
                  <a:solidFill>
                    <a:schemeClr val="accent2">
                      <a:satMod val="140000"/>
                    </a:schemeClr>
                  </a:solidFill>
                  <a:prstDash val="solid"/>
                  <a:miter lim="800000"/>
                </a:ln>
                <a:noFill/>
                <a:effectLst>
                  <a:outerShdw blurRad="50800" dist="50800" dir="5400000" algn="ctr" rotWithShape="0">
                    <a:srgbClr val="000000">
                      <a:alpha val="57000"/>
                    </a:srgbClr>
                  </a:outerShdw>
                </a:effectLst>
              </a:rPr>
              <a:t>1- </a:t>
            </a:r>
            <a:r>
              <a:rPr lang="en-US" sz="3100" b="1" dirty="0" smtClean="0">
                <a:ln w="18000">
                  <a:solidFill>
                    <a:schemeClr val="accent2">
                      <a:satMod val="140000"/>
                    </a:schemeClr>
                  </a:solidFill>
                  <a:prstDash val="solid"/>
                  <a:miter lim="800000"/>
                </a:ln>
                <a:noFill/>
                <a:effectLst>
                  <a:outerShdw blurRad="50800" dist="50800" dir="5400000" algn="ctr" rotWithShape="0">
                    <a:srgbClr val="000000">
                      <a:alpha val="57000"/>
                    </a:srgbClr>
                  </a:outerShdw>
                </a:effectLst>
              </a:rPr>
              <a:t> </a:t>
            </a:r>
            <a:r>
              <a:rPr lang="ar-SA" sz="3100" b="1" dirty="0" smtClean="0">
                <a:ln w="18000">
                  <a:solidFill>
                    <a:schemeClr val="accent2">
                      <a:satMod val="140000"/>
                    </a:schemeClr>
                  </a:solidFill>
                  <a:prstDash val="solid"/>
                  <a:miter lim="800000"/>
                </a:ln>
                <a:noFill/>
                <a:effectLst>
                  <a:outerShdw blurRad="50800" dist="50800" dir="5400000" algn="ctr" rotWithShape="0">
                    <a:srgbClr val="000000">
                      <a:alpha val="57000"/>
                    </a:srgbClr>
                  </a:outerShdw>
                </a:effectLst>
              </a:rPr>
              <a:t>الرجــــال </a:t>
            </a:r>
            <a:r>
              <a:rPr lang="en-US" sz="3100" b="1" dirty="0" smtClean="0">
                <a:ln w="18000">
                  <a:solidFill>
                    <a:schemeClr val="accent2">
                      <a:satMod val="140000"/>
                    </a:schemeClr>
                  </a:solidFill>
                  <a:prstDash val="solid"/>
                  <a:miter lim="800000"/>
                </a:ln>
                <a:noFill/>
                <a:effectLst>
                  <a:outerShdw blurRad="50800" dist="50800" dir="5400000" algn="ctr" rotWithShape="0">
                    <a:srgbClr val="000000">
                      <a:alpha val="57000"/>
                    </a:srgbClr>
                  </a:outerShdw>
                </a:effectLst>
              </a:rPr>
              <a:t>:</a:t>
            </a:r>
            <a:r>
              <a:rPr lang="en-US" sz="3100" b="1" dirty="0" smtClean="0">
                <a:ln w="12700">
                  <a:solidFill>
                    <a:schemeClr val="tx2">
                      <a:satMod val="155000"/>
                    </a:schemeClr>
                  </a:solidFill>
                  <a:prstDash val="solid"/>
                </a:ln>
                <a:solidFill>
                  <a:schemeClr val="bg2">
                    <a:tint val="85000"/>
                    <a:satMod val="155000"/>
                  </a:schemeClr>
                </a:solidFill>
                <a:effectLst>
                  <a:outerShdw blurRad="50800" dist="50800" dir="5400000" algn="ctr" rotWithShape="0">
                    <a:srgbClr val="000000">
                      <a:alpha val="57000"/>
                    </a:srgbClr>
                  </a:outerShdw>
                </a:effectLst>
              </a:rPr>
              <a:t/>
            </a:r>
            <a:br>
              <a:rPr lang="en-US" sz="3100" b="1" dirty="0" smtClean="0">
                <a:ln w="12700">
                  <a:solidFill>
                    <a:schemeClr val="tx2">
                      <a:satMod val="155000"/>
                    </a:schemeClr>
                  </a:solidFill>
                  <a:prstDash val="solid"/>
                </a:ln>
                <a:solidFill>
                  <a:schemeClr val="bg2">
                    <a:tint val="85000"/>
                    <a:satMod val="155000"/>
                  </a:schemeClr>
                </a:solidFill>
                <a:effectLst>
                  <a:outerShdw blurRad="50800" dist="50800" dir="5400000" algn="ctr" rotWithShape="0">
                    <a:srgbClr val="000000">
                      <a:alpha val="57000"/>
                    </a:srgbClr>
                  </a:outerShdw>
                </a:effectLst>
              </a:rPr>
            </a:br>
            <a:r>
              <a:rPr lang="ar-SA" sz="3100" b="1" dirty="0" smtClean="0">
                <a:ln w="12700">
                  <a:solidFill>
                    <a:schemeClr val="tx2">
                      <a:satMod val="155000"/>
                    </a:schemeClr>
                  </a:solidFill>
                  <a:prstDash val="solid"/>
                </a:ln>
                <a:solidFill>
                  <a:schemeClr val="bg2">
                    <a:tint val="85000"/>
                    <a:satMod val="155000"/>
                  </a:schemeClr>
                </a:solidFill>
                <a:effectLst>
                  <a:outerShdw blurRad="50800" dist="50800" dir="5400000" algn="ctr" rotWithShape="0">
                    <a:srgbClr val="000000">
                      <a:alpha val="57000"/>
                    </a:srgbClr>
                  </a:outerShdw>
                </a:effectLst>
              </a:rPr>
              <a:t>يبعث الله الرجال من أهل الجنة على صورة أبيهم آدم جردا ( بغير شعر يغطى أبدانهم ) مردا (طوال القامة ستون ذراعا أي حوالي ثلاثة وثلاثون مترا ) مكحلين في الثالثة والثلاثين من العمر على مسحة وصورة يوسف وقلب أيوب ولسان محمد عليه الصلاة والسلام ( أي يتكلمون العربية ) وقد أنعم الله عليهم بتمام الكمال والجمال والشباب لا يموتون ولا ينامون</a:t>
            </a:r>
            <a:r>
              <a:rPr lang="en-US" sz="3100" b="1" dirty="0" smtClean="0">
                <a:ln w="12700">
                  <a:solidFill>
                    <a:schemeClr val="tx2">
                      <a:satMod val="155000"/>
                    </a:schemeClr>
                  </a:solidFill>
                  <a:prstDash val="solid"/>
                </a:ln>
                <a:solidFill>
                  <a:schemeClr val="bg2">
                    <a:tint val="85000"/>
                    <a:satMod val="155000"/>
                  </a:schemeClr>
                </a:solidFill>
                <a:effectLst>
                  <a:outerShdw blurRad="50800" dist="50800" dir="5400000" algn="ctr" rotWithShape="0">
                    <a:srgbClr val="000000">
                      <a:alpha val="57000"/>
                    </a:srgbClr>
                  </a:outerShdw>
                </a:effectLst>
              </a:rPr>
              <a:t> </a:t>
            </a:r>
            <a:r>
              <a:rPr lang="en-US" b="1" dirty="0" smtClean="0">
                <a:ln w="12700">
                  <a:solidFill>
                    <a:schemeClr val="tx2">
                      <a:satMod val="155000"/>
                    </a:schemeClr>
                  </a:solidFill>
                  <a:prstDash val="solid"/>
                </a:ln>
                <a:solidFill>
                  <a:schemeClr val="bg2">
                    <a:tint val="85000"/>
                    <a:satMod val="155000"/>
                  </a:schemeClr>
                </a:solidFill>
                <a:effectLst>
                  <a:outerShdw blurRad="50800" dist="50800" dir="5400000" algn="ctr" rotWithShape="0">
                    <a:srgbClr val="000000">
                      <a:alpha val="57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50800" dist="50800" dir="5400000" algn="ctr" rotWithShape="0">
                    <a:srgbClr val="000000">
                      <a:alpha val="57000"/>
                    </a:srgbClr>
                  </a:outerShdw>
                </a:effectLst>
              </a:rPr>
            </a:br>
            <a:endParaRPr lang="ar-SA" dirty="0"/>
          </a:p>
        </p:txBody>
      </p:sp>
    </p:spTree>
  </p:cSld>
  <p:clrMapOvr>
    <a:masterClrMapping/>
  </p:clrMapOvr>
  <p:transition advTm="9500">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rmAutofit fontScale="90000"/>
          </a:bodyPr>
          <a:lstStyle/>
          <a:p>
            <a:r>
              <a:rPr lang="ar-SA" sz="31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2- </a:t>
            </a:r>
            <a:r>
              <a:rPr lang="en-US" sz="31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ar-SA" sz="31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النســــاء : </a:t>
            </a:r>
            <a:br>
              <a:rPr lang="ar-SA" sz="31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br>
            <a:r>
              <a:rPr lang="ar-SA" sz="31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ar-SA" sz="31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ونساء الجنة صنفان</a:t>
            </a:r>
            <a:br>
              <a:rPr lang="ar-SA" sz="31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ar-SA" sz="31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1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31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الحور العين :</a:t>
            </a:r>
            <a:br>
              <a:rPr lang="ar-SA" sz="31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وهن خلق مخلوقات لأهل الجنة وصفهن الله تبارك وتعالى في كتابه العزيز بأنهن</a:t>
            </a:r>
            <a: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b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ك</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أنهن</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31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الي</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اقوت</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31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والم</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رج</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ان</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الرحمن - 58</a:t>
            </a:r>
            <a: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وحور عين </a:t>
            </a:r>
            <a:r>
              <a:rPr lang="ar-SA" sz="31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ك</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مث</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اللؤلؤ الم</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كنون</a:t>
            </a:r>
            <a: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الواقعة - 22</a:t>
            </a:r>
            <a: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ك</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نهن بيض </a:t>
            </a:r>
            <a:r>
              <a:rPr lang="ar-SA" sz="31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a:t>
            </a:r>
            <a:r>
              <a:rPr lang="ar-DZ"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كنون</a:t>
            </a:r>
            <a: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الصافات -4</a:t>
            </a:r>
            <a:r>
              <a:rPr lang="ar-SA" sz="3100" b="1" dirty="0" smtClean="0"/>
              <a:t>9</a:t>
            </a:r>
            <a:r>
              <a:rPr lang="ar-SA"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وهن نساء نضيرات جميلات ناعمات لو أن واحدة منهن اطلعت على أهل الأرض لأضاءت الدنيا وما عليها وللمؤمن منهن ما لا يعد ولا يحصى , قال عليه الصلاة والسلام إن السحابة لتمر بأهل الجنة فيسألونها أن تمطرهم كواعب أترابا فتمطرهم ما يشاءون من الحور العين</a:t>
            </a:r>
            <a:r>
              <a:rPr lang="en-US"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ar-SA" dirty="0"/>
          </a:p>
        </p:txBody>
      </p:sp>
    </p:spTree>
  </p:cSld>
  <p:clrMapOvr>
    <a:masterClrMapping/>
  </p:clrMapOvr>
  <p:transition advTm="9640">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226064"/>
          </a:xfrm>
        </p:spPr>
        <p:txBody>
          <a:bodyPr>
            <a:normAutofit/>
          </a:bodyPr>
          <a:lstStyle/>
          <a:p>
            <a:r>
              <a:rPr lang="en-US" sz="28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ar-SA" sz="28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نساء الدنيا المؤمنات اللاتي يدخلهن الله الجنة برحمته</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وهؤلاء هن ملكات الجنة وهن اشرف وأفضل وأكمل وأجمل من الحور العين ( لعبادتهن الله في الدنيا ) وفى حديث رسول الله صلى الله عليه وسلم لأم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سلمة</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رضي الله عنها أن فضل نساء الدنيا على الحور العين كفضل ظاهر الثوب على بطانته وقد أعد الله لهن قصورا ونعيما ممدودا أعطاهن الله شبابا دائما وجمالا لم تره عين من قبل , قال صلى الله عليه وسلم في وصفهن أن المؤمن لينظر إلي مخ ساقها ( أي زوجته ) كما ينظر أحدكم إلى السلك من الفضة في الياقوت ( كأنهن في شفافية الجواهر ) على رؤوسهن التيجان وثيابهن الحرير .</a:t>
            </a:r>
            <a:b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ar-SA" sz="2800" dirty="0"/>
          </a:p>
        </p:txBody>
      </p:sp>
    </p:spTree>
  </p:cSld>
  <p:clrMapOvr>
    <a:masterClrMapping/>
  </p:clrMapOvr>
  <p:transition advTm="8344">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583254"/>
          </a:xfrm>
        </p:spPr>
        <p:txBody>
          <a:bodyPr>
            <a:normAutofit/>
          </a:bodyPr>
          <a:lstStyle/>
          <a:p>
            <a:r>
              <a:rPr lang="ar-SA" sz="28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الغلمان</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وهم خلق من خلق الجنة وهم خدم الجنة الصغار يطوفون على أهل الجنة بالطعام والشراب وقائمين على خدمتهم, وهم من تمام النعيم لأهل الجنة فرؤيتهم وحدها دون خدمتهم من المسرة</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ويطوف عليهم ولدان مخلدون إذا رأيتهم حسبتهم لؤلؤا  منثورا</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الإنسان - 19</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ar-SA" sz="2800" dirty="0"/>
          </a:p>
        </p:txBody>
      </p:sp>
    </p:spTree>
  </p:cSld>
  <p:clrMapOvr>
    <a:masterClrMapping/>
  </p:clrMapOvr>
  <p:transition advTm="4735">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225536"/>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8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المولودون في الجنة</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b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ar-SA" sz="2800" dirty="0"/>
          </a:p>
        </p:txBody>
      </p:sp>
      <p:sp>
        <p:nvSpPr>
          <p:cNvPr id="3" name="مستطيل 2"/>
          <p:cNvSpPr/>
          <p:nvPr/>
        </p:nvSpPr>
        <p:spPr>
          <a:xfrm>
            <a:off x="142844" y="1500174"/>
            <a:ext cx="9144064" cy="2677656"/>
          </a:xfrm>
          <a:prstGeom prst="rect">
            <a:avLst/>
          </a:prstGeom>
        </p:spPr>
        <p:txBody>
          <a:bodyPr wrap="square">
            <a:spAutoFit/>
          </a:bodyPr>
          <a:lstStyle/>
          <a:p>
            <a:pPr algn="ct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وإذا أشتهى أحد من أهل الجنة الولد ( الإنجاب ) أعطاه الله برحمته كما يشاء وهذه رحمة لمن حرم الإنجاب في الدنيا ولمن يحرمها أيضا إذا شاء</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ل</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هم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م</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ي</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ش</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اءون</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عند</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ربهم </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ذ</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لك</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ج</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ز</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اء</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المحسنين ) </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الزمر -34</a:t>
            </a:r>
            <a:r>
              <a:rPr lang="ar-DZ"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قال صلى الله علية</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وسلم</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إذا اشتهى المؤمن الولد في الجنة كان حمله , ووضعه , وسنه " أي نموه إلى السن الذي يرغبه المؤمن " في ساعة كما يشتهى)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ar-SA" sz="2800" dirty="0"/>
          </a:p>
        </p:txBody>
      </p:sp>
    </p:spTree>
  </p:cSld>
  <p:clrMapOvr>
    <a:masterClrMapping/>
  </p:clrMapOvr>
  <p:transition advTm="3407">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54494"/>
          </a:xfrm>
        </p:spPr>
        <p:txBody>
          <a:bodyPr>
            <a:normAutofit fontScale="90000"/>
          </a:bodyPr>
          <a:lstStyle/>
          <a:p>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اللهم اجعلنا من ورثة جنتك وأهلا لنعمتك وأسكنا قصورها برحمتك وارزقنا فردوسك الأعلى حنانا منك ومنا </a:t>
            </a:r>
            <a:r>
              <a:rPr lang="ar-SA"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و</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إن لم نكن لها أهلا فليس لنا من العمل ما يبلغنا هذا الأمل إلا حبك وحب رسولك صلى الله عليه وسلم  والحمد لله رب</a:t>
            </a:r>
            <a:r>
              <a:rPr lang="ar-SA" dirty="0" smtClean="0"/>
              <a:t/>
            </a:r>
            <a:br>
              <a:rPr lang="ar-SA" dirty="0" smtClean="0"/>
            </a:br>
            <a:endParaRPr lang="ar-SA" dirty="0"/>
          </a:p>
        </p:txBody>
      </p:sp>
    </p:spTree>
  </p:cSld>
  <p:clrMapOvr>
    <a:masterClrMapping/>
  </p:clrMapOvr>
  <p:transition advTm="25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643182"/>
            <a:ext cx="8229600" cy="2643206"/>
          </a:xfrm>
        </p:spPr>
        <p:txBody>
          <a:bodyPr/>
          <a:lstStyle/>
          <a:p>
            <a:r>
              <a:rPr lang="ar-SA" dirty="0" smtClean="0"/>
              <a:t>الجـــــــــــــــــــنــــــــــــــــــــــــــــــــــــة</a:t>
            </a:r>
            <a:endParaRPr lang="ar-SA" dirty="0"/>
          </a:p>
        </p:txBody>
      </p:sp>
    </p:spTree>
  </p:cSld>
  <p:clrMapOvr>
    <a:masterClrMapping/>
  </p:clrMapOvr>
  <p:transition advTm="2625">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428604"/>
            <a:ext cx="8229600" cy="6429396"/>
          </a:xfrm>
        </p:spPr>
        <p:txBody>
          <a:bodyPr>
            <a:normAutofit/>
          </a:bodyPr>
          <a:lstStyle/>
          <a:p>
            <a:r>
              <a:rPr lang="ar-SA" sz="2400" dirty="0" smtClean="0">
                <a:solidFill>
                  <a:srgbClr val="FF0000"/>
                </a:solidFill>
                <a:effectLst>
                  <a:outerShdw blurRad="584200" dist="825500" dir="16260000" sx="63000" sy="63000" kx="-800400" algn="bl" rotWithShape="0">
                    <a:prstClr val="black">
                      <a:alpha val="42000"/>
                    </a:prstClr>
                  </a:outerShdw>
                </a:effectLst>
              </a:rPr>
              <a:t>ذكرأسماء أبوابها</a:t>
            </a: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(سيق الذين اتقوا ربهم إلى الجنة زمرا حتى إذا جاءوها وفتحت أبوابها وقال لهم خزنتها سلام عليكم طبتم فادخلوها خالدين)</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solidFill>
                  <a:srgbClr val="FF0000"/>
                </a:solidFill>
                <a:effectLst>
                  <a:outerShdw blurRad="584200" dist="825500" dir="16260000" sx="63000" sy="63000" kx="-800400" algn="bl" rotWithShape="0">
                    <a:prstClr val="black">
                      <a:alpha val="42000"/>
                    </a:prstClr>
                  </a:outerShdw>
                </a:effectLst>
              </a:rPr>
              <a:t>أبوابها الجنة ثمانية قيل أسماؤها</a:t>
            </a:r>
            <a:br>
              <a:rPr lang="ar-SA" sz="2400" dirty="0" smtClean="0">
                <a:solidFill>
                  <a:srgbClr val="FF0000"/>
                </a:solid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1-باب محمد صلى الله عليه وسلم وهو باب (التوبة)</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2-باب الصلاة</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3-باب الصوم </a:t>
            </a:r>
            <a:r>
              <a:rPr lang="ar-SA" sz="2400" dirty="0" err="1" smtClean="0">
                <a:blipFill>
                  <a:blip r:embed="rId3"/>
                  <a:tile tx="0" ty="0" sx="100000" sy="100000" flip="none" algn="tl"/>
                </a:blipFill>
                <a:effectLst>
                  <a:outerShdw blurRad="584200" dist="825500" dir="16260000" sx="63000" sy="63000" kx="-800400" algn="bl" rotWithShape="0">
                    <a:prstClr val="black">
                      <a:alpha val="42000"/>
                    </a:prstClr>
                  </a:outerShdw>
                </a:effectLst>
              </a:rPr>
              <a:t>وهوباب</a:t>
            </a: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(الريان)</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4-باب الزكاة</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5-باب الصدقة</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6-باب الحج والعمرة</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7-باب الجهاد</a:t>
            </a:r>
            <a:b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br>
            <a:r>
              <a:rPr lang="ar-SA" sz="2400" dirty="0" smtClean="0">
                <a:blipFill>
                  <a:blip r:embed="rId3"/>
                  <a:tile tx="0" ty="0" sx="100000" sy="100000" flip="none" algn="tl"/>
                </a:blipFill>
                <a:effectLst>
                  <a:outerShdw blurRad="584200" dist="825500" dir="16260000" sx="63000" sy="63000" kx="-800400" algn="bl" rotWithShape="0">
                    <a:prstClr val="black">
                      <a:alpha val="42000"/>
                    </a:prstClr>
                  </a:outerShdw>
                </a:effectLst>
              </a:rPr>
              <a:t>8-باب الصلة</a:t>
            </a:r>
            <a:endParaRPr lang="ar-SA" sz="2400" dirty="0"/>
          </a:p>
        </p:txBody>
      </p:sp>
    </p:spTree>
  </p:cSld>
  <p:clrMapOvr>
    <a:masterClrMapping/>
  </p:clrMapOvr>
  <p:transition advTm="4234">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2143116"/>
            <a:ext cx="7772400" cy="3143272"/>
          </a:xfrm>
        </p:spPr>
        <p:txBody>
          <a:bodyPr>
            <a:normAutofit/>
          </a:bodyPr>
          <a:lstStyle/>
          <a:p>
            <a:r>
              <a:rPr lang="ar-SA" dirty="0" smtClean="0">
                <a:ln>
                  <a:solidFill>
                    <a:srgbClr val="00B0F0">
                      <a:alpha val="47000"/>
                    </a:srgbClr>
                  </a:solidFill>
                  <a:miter lim="800000"/>
                </a:ln>
              </a:rPr>
              <a:t>الجنة\  مفتحها لا إله إلا الله محمد رسول الله والأعمال الصالحة هي أسنان المفتاح التي </a:t>
            </a:r>
            <a:r>
              <a:rPr lang="ar-SA" dirty="0" err="1" smtClean="0">
                <a:ln>
                  <a:solidFill>
                    <a:srgbClr val="00B0F0">
                      <a:alpha val="47000"/>
                    </a:srgbClr>
                  </a:solidFill>
                  <a:miter lim="800000"/>
                </a:ln>
              </a:rPr>
              <a:t>بها</a:t>
            </a:r>
            <a:r>
              <a:rPr lang="ar-SA" dirty="0" smtClean="0">
                <a:ln>
                  <a:solidFill>
                    <a:srgbClr val="00B0F0">
                      <a:alpha val="47000"/>
                    </a:srgbClr>
                  </a:solidFill>
                  <a:miter lim="800000"/>
                </a:ln>
              </a:rPr>
              <a:t>  يعمل  وأول من يدخلها سيدنا رسول الله صلى الله عليه وسلم بعد أن يشفع للمؤمنين بدخولها</a:t>
            </a:r>
          </a:p>
        </p:txBody>
      </p:sp>
      <p:sp>
        <p:nvSpPr>
          <p:cNvPr id="3" name="عنصر نائب للنص 2"/>
          <p:cNvSpPr>
            <a:spLocks noGrp="1"/>
          </p:cNvSpPr>
          <p:nvPr>
            <p:ph type="body" idx="1"/>
          </p:nvPr>
        </p:nvSpPr>
        <p:spPr>
          <a:xfrm>
            <a:off x="714348" y="428604"/>
            <a:ext cx="7772400" cy="1143008"/>
          </a:xfrm>
        </p:spPr>
        <p:txBody>
          <a:bodyPr/>
          <a:lstStyle/>
          <a:p>
            <a:r>
              <a:rPr lang="ar-SA" dirty="0" smtClean="0"/>
              <a:t>مفتاح الجنة</a:t>
            </a:r>
            <a:endParaRPr lang="ar-SA" dirty="0"/>
          </a:p>
        </p:txBody>
      </p:sp>
    </p:spTree>
  </p:cSld>
  <p:clrMapOvr>
    <a:masterClrMapping/>
  </p:clrMapOvr>
  <p:transition advTm="4937">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6583362"/>
          </a:xfrm>
        </p:spPr>
        <p:txBody>
          <a:bodyPr/>
          <a:lstStyle/>
          <a:p>
            <a:r>
              <a:rPr lang="ar-SA" dirty="0" smtClean="0"/>
              <a:t>درجات الجنة وغرفها </a:t>
            </a:r>
            <a:br>
              <a:rPr lang="ar-SA" dirty="0" smtClean="0"/>
            </a:br>
            <a:r>
              <a:rPr lang="ar-SA" dirty="0" smtClean="0"/>
              <a:t>الجنة درجات أعلاها الفردوس الأعلى وهو تحت عرش الرحمن جل وعلا ومنة تخرج أنهار الجنة الأربعة الرئيسية (نهر اللبن-</a:t>
            </a:r>
            <a:r>
              <a:rPr lang="ar-SA" dirty="0" err="1" smtClean="0"/>
              <a:t>نهرالعسل</a:t>
            </a:r>
            <a:r>
              <a:rPr lang="ar-SA" dirty="0" smtClean="0"/>
              <a:t>-نهر الخمر-</a:t>
            </a:r>
            <a:r>
              <a:rPr lang="ar-SA" dirty="0" err="1" smtClean="0"/>
              <a:t>نهرالماء</a:t>
            </a:r>
            <a:r>
              <a:rPr lang="ar-SA" dirty="0" smtClean="0"/>
              <a:t>)</a:t>
            </a:r>
            <a:br>
              <a:rPr lang="ar-SA" dirty="0" smtClean="0"/>
            </a:br>
            <a:r>
              <a:rPr lang="ar-SA" dirty="0" smtClean="0"/>
              <a:t>وأعلى مقام في الفردوس الأعلى مقام سيدنا محمد ومن سأل الله له الو </a:t>
            </a:r>
            <a:r>
              <a:rPr lang="ar-SA" dirty="0" err="1" smtClean="0"/>
              <a:t>سيلة</a:t>
            </a:r>
            <a:r>
              <a:rPr lang="ar-SA" dirty="0" smtClean="0"/>
              <a:t> حلت له شفاعته صلى الله عليه وسلم يوم القيامة </a:t>
            </a:r>
            <a:endParaRPr lang="ar-SA" dirty="0"/>
          </a:p>
        </p:txBody>
      </p:sp>
    </p:spTree>
  </p:cSld>
  <p:clrMapOvr>
    <a:masterClrMapping/>
  </p:clrMapOvr>
  <p:transition advTm="4829">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97568"/>
          </a:xfrm>
        </p:spPr>
        <p:txBody>
          <a:bodyPr>
            <a:normAutofit fontScale="90000"/>
          </a:bodyPr>
          <a:lstStyle/>
          <a:p>
            <a:r>
              <a:rPr lang="ar-SA" sz="3600" dirty="0" smtClean="0">
                <a:solidFill>
                  <a:srgbClr val="002060"/>
                </a:solidFill>
              </a:rPr>
              <a:t>ث</a:t>
            </a:r>
            <a:r>
              <a:rPr lang="ar-SA" sz="3600" dirty="0" smtClean="0">
                <a:solidFill>
                  <a:schemeClr val="tx1"/>
                </a:solidFill>
              </a:rPr>
              <a:t>م</a:t>
            </a:r>
            <a:r>
              <a:rPr lang="ar-SA" sz="3600" dirty="0" smtClean="0">
                <a:solidFill>
                  <a:srgbClr val="002060"/>
                </a:solidFill>
              </a:rPr>
              <a:t> </a:t>
            </a:r>
            <a:r>
              <a:rPr lang="ar-SA" sz="3600" dirty="0" smtClean="0">
                <a:solidFill>
                  <a:schemeClr val="tx1"/>
                </a:solidFill>
              </a:rPr>
              <a:t>غرف أهل عليين وهي قصور متعددة  الأدوار من الدر والجوهر تجري من تحتها الأنهار يتراءون لأهل الجنة كما يري الناس الكواكب والنجوم في السماوات العلا وهي منزلة الأنبياء والشهداء والصابرين من أهل البلاد والأسقام والمتحابين في الله</a:t>
            </a:r>
            <a:br>
              <a:rPr lang="ar-SA" sz="3600" dirty="0" smtClean="0">
                <a:solidFill>
                  <a:schemeClr val="tx1"/>
                </a:solidFill>
              </a:rPr>
            </a:br>
            <a:r>
              <a:rPr lang="ar-SA" sz="3600" dirty="0" smtClean="0">
                <a:solidFill>
                  <a:schemeClr val="tx1"/>
                </a:solidFill>
              </a:rPr>
              <a:t>وفي الجنة غرف (قصور)من الجواهر الشفاعة يرى ظاهرها من باطنها ولمن طاب الكلام وأطعم الطعام وبات قائما والناس ينام ثم باقي أهل الدرجات وهي مئة درجة وأدناهم منزلة من كان له ملك مثل عشره أمثال أغنى ملوك الدنيا</a:t>
            </a:r>
            <a:r>
              <a:rPr lang="ar-SA" dirty="0" smtClean="0">
                <a:solidFill>
                  <a:schemeClr val="tx1"/>
                </a:solidFill>
              </a:rPr>
              <a:t/>
            </a:r>
            <a:br>
              <a:rPr lang="ar-SA" dirty="0" smtClean="0">
                <a:solidFill>
                  <a:schemeClr val="tx1"/>
                </a:solidFill>
              </a:rPr>
            </a:br>
            <a:endParaRPr lang="ar-SA" dirty="0"/>
          </a:p>
        </p:txBody>
      </p:sp>
    </p:spTree>
  </p:cSld>
  <p:clrMapOvr>
    <a:masterClrMapping/>
  </p:clrMapOvr>
  <p:transition advTm="786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rmAutofit/>
          </a:bodyPr>
          <a:lstStyle/>
          <a:p>
            <a:r>
              <a:rPr lang="ar-SA" sz="27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Times New Roman" pitchFamily="18" charset="0"/>
              </a:rPr>
              <a:t>ذكر أسماء بعض أنهار الجنة وعيونها </a:t>
            </a:r>
            <a:r>
              <a:rPr lang="en-US" sz="27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Times New Roman" pitchFamily="18" charset="0"/>
              </a:rPr>
              <a:t>:</a:t>
            </a:r>
            <a: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a:r>
            <a:b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br>
            <a:r>
              <a:rPr lang="ar-DZ"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a:r>
            <a:br>
              <a:rPr lang="ar-DZ"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br>
            <a:r>
              <a:rPr lang="ar-SA"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وللجنة أنهار وعيون تنبع كلها من الأنهار الأربعة الخارجة من الفردوس الأعلى وقد ورد ذكر أسماء بعضها في القرآن الكريم والأحاديث الشريفة منها</a:t>
            </a:r>
            <a: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 </a:t>
            </a:r>
            <a:b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br>
            <a:r>
              <a:rPr lang="ar-SA" sz="27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Times New Roman" pitchFamily="18" charset="0"/>
              </a:rPr>
              <a:t>1- </a:t>
            </a:r>
            <a:r>
              <a:rPr lang="en-US" sz="27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Times New Roman" pitchFamily="18" charset="0"/>
              </a:rPr>
              <a:t> </a:t>
            </a:r>
            <a:r>
              <a:rPr lang="ar-SA" sz="27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Times New Roman" pitchFamily="18" charset="0"/>
              </a:rPr>
              <a:t>نهر الكوثر</a:t>
            </a:r>
            <a:r>
              <a:rPr lang="en-US" sz="27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Times New Roman" pitchFamily="18" charset="0"/>
              </a:rPr>
              <a:t> </a:t>
            </a:r>
            <a:r>
              <a:rPr lang="en-US"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a:t>
            </a:r>
            <a:br>
              <a:rPr lang="en-US"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br>
            <a:r>
              <a:rPr lang="ar-SA"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وهو نهر أعطى لرسول الله صلى الله عليه وسلم في الجنة ويشرب منه المسلمون في الموقف يوم القيامة شربة لا يظمأ ون من بعدها أبدا بحمد الله وقد سميت إحدى سور القرآن باسمه ووصفه رسول الله صلى الله عليه وسلم بأن حافتاه من قباب اللؤلؤ المجوف وترابه المسك وحصباؤه اللؤلؤة وماؤه أشد بياضا من الثلج وأحلى من السكر وآنيته من الذهب والفضة</a:t>
            </a:r>
            <a: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br>
            <a:endParaRPr lang="ar-SA" dirty="0"/>
          </a:p>
        </p:txBody>
      </p:sp>
    </p:spTree>
  </p:cSld>
  <p:clrMapOvr>
    <a:masterClrMapping/>
  </p:clrMapOvr>
  <p:transition advTm="8656">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2- </a:t>
            </a:r>
            <a:r>
              <a:rPr lang="en-US"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 </a:t>
            </a: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نهر </a:t>
            </a:r>
            <a:r>
              <a:rPr lang="ar-SA" sz="2700" b="1" u="sng"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البيدخ</a:t>
            </a: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 </a:t>
            </a:r>
            <a:r>
              <a:rPr lang="en-US"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وهو نهر يغمس فيه الشهداء فيخرجون منه كالقمر ليلة البدر وقد ذهب عنهم ما وجدوه من أذى الدنيا</a:t>
            </a:r>
            <a: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3- </a:t>
            </a:r>
            <a:r>
              <a:rPr lang="en-US"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نهر </a:t>
            </a:r>
            <a:r>
              <a:rPr lang="ar-SA" sz="2700" b="1" u="sng"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بارق</a:t>
            </a: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en-US"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وهو نهر على باب الجنة يجلس عنده الشهداء فيأتيهم رزقهم من الجنة بكرة وعشيا</a:t>
            </a:r>
            <a: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4- </a:t>
            </a:r>
            <a:r>
              <a:rPr lang="en-US"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عين </a:t>
            </a:r>
            <a:r>
              <a:rPr lang="ar-SA" sz="2700" b="1" u="sng"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تسنيم</a:t>
            </a: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en-US"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وهى أشرف شراب أهل الجنة وهو من الرحيق المختوم ويشربه المقربون صرفا ويمزج بالمسك لأهل اليمين </a:t>
            </a:r>
            <a: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5- </a:t>
            </a:r>
            <a:r>
              <a:rPr lang="en-US"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عين سلسبيل :</a:t>
            </a:r>
            <a:r>
              <a:rPr lang="en-US"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وهى شراب أهل اليمين ويمزج لهم بالزنجبيل </a:t>
            </a:r>
            <a: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6- </a:t>
            </a:r>
            <a:r>
              <a:rPr lang="en-US"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ar-SA" sz="2700" b="1"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عين مزاجها الكافور :</a:t>
            </a:r>
            <a:r>
              <a:rPr lang="ar-SA"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SA" sz="27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SA" sz="2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وهى شراب الأبرار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ar-SA" dirty="0"/>
          </a:p>
        </p:txBody>
      </p:sp>
    </p:spTree>
  </p:cSld>
  <p:clrMapOvr>
    <a:masterClrMapping/>
  </p:clrMapOvr>
  <p:transition advTm="9313">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54758"/>
          </a:xfrm>
        </p:spPr>
        <p:txBody>
          <a:bodyPr/>
          <a:lstStyle/>
          <a:p>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وجميعها أشربة لا تسكر ولا تصدع ولا تذهب العقل بل تملأ شاربيها سرورا ونشوة لا يعرفها أهل الدنيا يطوف عليهم </a:t>
            </a:r>
            <a:r>
              <a:rPr lang="ar-S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بها</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ولدان مخلدون كأنهم لؤلؤا منثورا بكؤوس من ذهب وقوارير من فضه</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b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وطعام أهل الجنة من اللحم والطير والفواكه وكل ما اشتهت أنفسهم </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ل</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ه</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م</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م</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ا </a:t>
            </a:r>
            <a:r>
              <a:rPr lang="ar-S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ي</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ش</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اءون</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ف</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يه</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ا </a:t>
            </a:r>
            <a:r>
              <a:rPr lang="ar-S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و</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ل</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د</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ي</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ن</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ا </a:t>
            </a:r>
            <a:r>
              <a:rPr lang="ar-SA"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م</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زيد</a:t>
            </a:r>
            <a:r>
              <a:rPr lang="ar-DZ"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a:t>
            </a:r>
            <a:r>
              <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Times New Roman" pitchFamily="18" charset="0"/>
              </a:rPr>
              <a:t>  ق-35</a:t>
            </a:r>
            <a:endParaRPr lang="ar-SA" dirty="0"/>
          </a:p>
        </p:txBody>
      </p:sp>
    </p:spTree>
  </p:cSld>
  <p:clrMapOvr>
    <a:masterClrMapping/>
  </p:clrMapOvr>
  <p:transition advTm="6610">
    <p:newsflash/>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318</Words>
  <Application>Microsoft Office PowerPoint</Application>
  <PresentationFormat>عرض على الشاشة (3:4)‏</PresentationFormat>
  <Paragraphs>20</Paragraphs>
  <Slides>18</Slides>
  <Notes>0</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سمة Office</vt:lpstr>
      <vt:lpstr>           تقدم</vt:lpstr>
      <vt:lpstr>الجـــــــــــــــــــنــــــــــــــــــــــــــــــــــــة</vt:lpstr>
      <vt:lpstr>ذكرأسماء أبوابها (سيق الذين اتقوا ربهم إلى الجنة زمرا حتى إذا جاءوها وفتحت أبوابها وقال لهم خزنتها سلام عليكم طبتم فادخلوها خالدين)  أبوابها الجنة ثمانية قيل أسماؤها  1-باب محمد صلى الله عليه وسلم وهو باب (التوبة) 2-باب الصلاة 3-باب الصوم وهوباب(الريان) 4-باب الزكاة 5-باب الصدقة 6-باب الحج والعمرة 7-باب الجهاد 8-باب الصلة</vt:lpstr>
      <vt:lpstr>الجنة\  مفتحها لا إله إلا الله محمد رسول الله والأعمال الصالحة هي أسنان المفتاح التي بها  يعمل  وأول من يدخلها سيدنا رسول الله صلى الله عليه وسلم بعد أن يشفع للمؤمنين بدخولها</vt:lpstr>
      <vt:lpstr>درجات الجنة وغرفها  الجنة درجات أعلاها الفردوس الأعلى وهو تحت عرش الرحمن جل وعلا ومنة تخرج أنهار الجنة الأربعة الرئيسية (نهر اللبن-نهرالعسل-نهر الخمر-نهرالماء) وأعلى مقام في الفردوس الأعلى مقام سيدنا محمد ومن سأل الله له الو سيلة حلت له شفاعته صلى الله عليه وسلم يوم القيامة </vt:lpstr>
      <vt:lpstr>ثم غرف أهل عليين وهي قصور متعددة  الأدوار من الدر والجوهر تجري من تحتها الأنهار يتراءون لأهل الجنة كما يري الناس الكواكب والنجوم في السماوات العلا وهي منزلة الأنبياء والشهداء والصابرين من أهل البلاد والأسقام والمتحابين في الله وفي الجنة غرف (قصور)من الجواهر الشفاعة يرى ظاهرها من باطنها ولمن طاب الكلام وأطعم الطعام وبات قائما والناس ينام ثم باقي أهل الدرجات وهي مئة درجة وأدناهم منزلة من كان له ملك مثل عشره أمثال أغنى ملوك الدنيا </vt:lpstr>
      <vt:lpstr>ذكر أسماء بعض أنهار الجنة وعيونها :  وللجنة أنهار وعيون تنبع كلها من الأنهار الأربعة الخارجة من الفردوس الأعلى وقد ورد ذكر أسماء بعضها في القرآن الكريم والأحاديث الشريفة منها :  1-  نهر الكوثر :  وهو نهر أعطى لرسول الله صلى الله عليه وسلم في الجنة ويشرب منه المسلمون في الموقف يوم القيامة شربة لا يظمأ ون من بعدها أبدا بحمد الله وقد سميت إحدى سور القرآن باسمه ووصفه رسول الله صلى الله عليه وسلم بأن حافتاه من قباب اللؤلؤ المجوف وترابه المسك وحصباؤه اللؤلؤة وماؤه أشد بياضا من الثلج وأحلى من السكر وآنيته من الذهب والفضة .. </vt:lpstr>
      <vt:lpstr>2-  نهر البيدخ  : وهو نهر يغمس فيه الشهداء فيخرجون منه كالقمر ليلة البدر وقد ذهب عنهم ما وجدوه من أذى الدنيا. 3-  نهر بارق : وهو نهر على باب الجنة يجلس عنده الشهداء فيأتيهم رزقهم من الجنة بكرة وعشيا. 4-  عين تسنيم : وهى أشرف شراب أهل الجنة وهو من الرحيق المختوم ويشربه المقربون صرفا ويمزج بالمسك لأهل اليمين  5-  عين سلسبيل : وهى شراب أهل اليمين ويمزج لهم بالزنجبيل  6-  عين مزاجها الكافور : وهى شراب الأبرار  </vt:lpstr>
      <vt:lpstr>وجميعها أشربة لا تسكر ولا تصدع ولا تذهب العقل بل تملأ شاربيها سرورا ونشوة لا يعرفها أهل الدنيا يطوف عليهم بها ولدان مخلدون كأنهم لؤلؤا منثورا بكؤوس من ذهب وقوارير من فضه . وطعام أهل الجنة من اللحم والطير والفواكه وكل ما اشتهت أنفسهم { لَهُمْ مَا يَشَاءونَ فِيهَا وَلَدَيْنَا مَزيد}  ق-35</vt:lpstr>
      <vt:lpstr>أشجار الجنة : وجميعها سيقانها من الذهب وأوراقها من الزمرد الأخضر والجوهر وقد ذكر منها:</vt:lpstr>
      <vt:lpstr>1-  شجرة طوبى :  وسلم أنها تشبه شجرة الجوز وهى بالغة العظم في حجمها وتتفتق ثمارها عن ثياب أهل الجنة في كل ثمرة سبعين ثوبا ألوانا ألوان من السندس (الحرير الرقيق ) والإستبرق ( الحرير السميك ) لم ير مثلها أهل الدنيا ينال منها المؤمن ما يشاء وعندها يجتمع أهل الجنة فيتذكرون لهو الدنيا ( اللعب والطرب والفنون)  فيبعث الله ريحا من الجنة تحرك تلك الشجرة بك قال عنها رسول الله صلى الله عليه ل لهو كان في ال</vt:lpstr>
      <vt:lpstr>2-  سدرة المنتهى :  وهى شجرة عظيمة تحت عرش الرحمن ويخرج من أصلها أربعة أنهار ويغشاها نور الله والعديد من الملائكة وهى مقام سيدنا إبراهيم عليه السلام ومعه أطفال المؤمنين الذين ماتوا وهم صغار يرعاهم كأب لهم جميعا وأوراقها تحمل علم الخلائق وما لا يعلمه إلا الله سبحانه وتعالى وفى الجنة أشجار من جميع ألوان الفواكه المعروفة في الدنيا ليس منها إلا الأسماء أما الجوهر فهو ما لا يعلمه إلا الله {{  وبَشر الذَينَ آمنوا وَعَملوا الصَالِحات أن لَهم جَنَات تَجرى من تَحتهَا الأَنهار كلَما رزقوا منهَا من ثَمرة رزقا قالوا هَذا الذي رزقنا من قبل وأتوا به متَشَابها}} البقرة-25 وقد ذكر من ثمار الجنة  التين - العنب - الرمان - الطلح ( الموز ) والبلح ( النخيل ) و السدر( النبق)  وجميع ما خلق الله تبارك وتعالى لأهل الدنيا من ثمار .. </vt:lpstr>
      <vt:lpstr>صفة أهل الجنة : 1-  الرجــــال : يبعث الله الرجال من أهل الجنة على صورة أبيهم آدم جردا ( بغير شعر يغطى أبدانهم ) مردا (طوال القامة ستون ذراعا أي حوالي ثلاثة وثلاثون مترا ) مكحلين في الثالثة والثلاثين من العمر على مسحة وصورة يوسف وقلب أيوب ولسان محمد عليه الصلاة والسلام ( أي يتكلمون العربية ) وقد أنعم الله عليهم بتمام الكمال والجمال والشباب لا يموتون ولا ينامون  </vt:lpstr>
      <vt:lpstr> 2-  النســــاء :   ونساء الجنة صنفان    الحور العين :  وهن خلق مخلوقات لأهل الجنة وصفهن الله تبارك وتعالى في كتابه العزيز بأنهن : { كَأنهنَ اليَاقوت والمَرجَان {الرحمن - 58 { َوحور عين كَأَمثَال اللؤلؤ المَكنون { الواقعة - 22 { كَأَنهن بيض مَكنون { الصافات -49وهن نساء نضيرات جميلات ناعمات لو أن واحدة منهن اطلعت على أهل الأرض لأضاءت الدنيا وما عليها وللمؤمن منهن ما لا يعد ولا يحصى , قال عليه الصلاة والسلام إن السحابة لتمر بأهل الجنة فيسألونها أن تمطرهم كواعب أترابا فتمطرهم ما يشاءون من الحور العين ..  </vt:lpstr>
      <vt:lpstr> نساء الدنيا المؤمنات اللاتي يدخلهن الله الجنة برحمته : وهؤلاء هن ملكات الجنة وهن اشرف وأفضل وأكمل وأجمل من الحور العين ( لعبادتهن الله في الدنيا ) وفى حديث رسول الله صلى الله عليه وسلم لأم سلمة رضي الله عنها أن فضل نساء الدنيا على الحور العين كفضل ظاهر الثوب على بطانته وقد أعد الله لهن قصورا ونعيما ممدودا أعطاهن الله شبابا دائما وجمالا لم تره عين من قبل , قال صلى الله عليه وسلم في وصفهن أن المؤمن لينظر إلي مخ ساقها ( أي زوجته ) كما ينظر أحدكم إلى السلك من الفضة في الياقوت ( كأنهن في شفافية الجواهر ) على رؤوسهن التيجان وثيابهن الحرير . </vt:lpstr>
      <vt:lpstr>الغلمان : وهم خلق من خلق الجنة وهم خدم الجنة الصغار يطوفون على أهل الجنة بالطعام والشراب وقائمين على خدمتهم, وهم من تمام النعيم لأهل الجنة فرؤيتهم وحدها دون خدمتهم من المسرة .   ( ويطوف عليهم ولدان مخلدون إذا رأيتهم حسبتهم لؤلؤا  منثورا ( الإنسان - 19 </vt:lpstr>
      <vt:lpstr> المولودون في الجنة  </vt:lpstr>
      <vt:lpstr>اللهم اجعلنا من ورثة جنتك وأهلا لنعمتك وأسكنا قصورها برحمتك وارزقنا فردوسك الأعلى حنانا منك ومنا و إن لم نكن لها أهلا فليس لنا من العمل ما يبلغنا هذا الأمل إلا حبك وحب رسولك صلى الله عليه وسلم  والحمد لله رب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user</cp:lastModifiedBy>
  <cp:revision>18</cp:revision>
  <dcterms:created xsi:type="dcterms:W3CDTF">2010-04-08T09:22:30Z</dcterms:created>
  <dcterms:modified xsi:type="dcterms:W3CDTF">2010-04-24T22:39:13Z</dcterms:modified>
</cp:coreProperties>
</file>